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2725" r:id="rId3"/>
    <p:sldId id="2719" r:id="rId4"/>
    <p:sldId id="259" r:id="rId5"/>
    <p:sldId id="2723" r:id="rId6"/>
    <p:sldId id="2724" r:id="rId7"/>
    <p:sldId id="2720" r:id="rId8"/>
    <p:sldId id="260" r:id="rId9"/>
    <p:sldId id="282" r:id="rId10"/>
    <p:sldId id="283" r:id="rId11"/>
    <p:sldId id="284" r:id="rId12"/>
    <p:sldId id="2727" r:id="rId13"/>
    <p:sldId id="285" r:id="rId14"/>
    <p:sldId id="286" r:id="rId15"/>
    <p:sldId id="2728" r:id="rId16"/>
    <p:sldId id="2726" r:id="rId17"/>
    <p:sldId id="2721" r:id="rId18"/>
    <p:sldId id="264" r:id="rId19"/>
    <p:sldId id="277" r:id="rId20"/>
    <p:sldId id="288" r:id="rId21"/>
    <p:sldId id="289" r:id="rId22"/>
    <p:sldId id="281" r:id="rId23"/>
    <p:sldId id="265" r:id="rId24"/>
    <p:sldId id="2729" r:id="rId25"/>
    <p:sldId id="2730" r:id="rId26"/>
    <p:sldId id="290" r:id="rId27"/>
    <p:sldId id="293" r:id="rId28"/>
    <p:sldId id="295" r:id="rId29"/>
    <p:sldId id="296" r:id="rId30"/>
    <p:sldId id="2731" r:id="rId31"/>
    <p:sldId id="2717" r:id="rId32"/>
    <p:sldId id="2692" r:id="rId33"/>
    <p:sldId id="2733" r:id="rId34"/>
    <p:sldId id="2693" r:id="rId35"/>
    <p:sldId id="2694" r:id="rId36"/>
    <p:sldId id="2702" r:id="rId37"/>
    <p:sldId id="2703" r:id="rId38"/>
    <p:sldId id="2735" r:id="rId39"/>
    <p:sldId id="2701" r:id="rId40"/>
    <p:sldId id="2732" r:id="rId41"/>
    <p:sldId id="298" r:id="rId42"/>
    <p:sldId id="2734" r:id="rId43"/>
    <p:sldId id="2716" r:id="rId44"/>
    <p:sldId id="261" r:id="rId45"/>
    <p:sldId id="262" r:id="rId46"/>
    <p:sldId id="263" r:id="rId47"/>
    <p:sldId id="300" r:id="rId48"/>
    <p:sldId id="301" r:id="rId49"/>
    <p:sldId id="303" r:id="rId50"/>
    <p:sldId id="302" r:id="rId51"/>
    <p:sldId id="304" r:id="rId52"/>
    <p:sldId id="307" r:id="rId53"/>
    <p:sldId id="308" r:id="rId54"/>
    <p:sldId id="2715" r:id="rId55"/>
    <p:sldId id="2705" r:id="rId56"/>
    <p:sldId id="2712" r:id="rId57"/>
    <p:sldId id="2706" r:id="rId58"/>
    <p:sldId id="2708" r:id="rId59"/>
    <p:sldId id="2707" r:id="rId60"/>
    <p:sldId id="2709" r:id="rId61"/>
    <p:sldId id="2710" r:id="rId62"/>
    <p:sldId id="2711" r:id="rId63"/>
    <p:sldId id="2216" r:id="rId64"/>
    <p:sldId id="2141" r:id="rId65"/>
    <p:sldId id="2713" r:id="rId66"/>
    <p:sldId id="2714" r:id="rId67"/>
    <p:sldId id="2718" r:id="rId68"/>
    <p:sldId id="2722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7" autoAdjust="0"/>
    <p:restoredTop sz="94660"/>
  </p:normalViewPr>
  <p:slideViewPr>
    <p:cSldViewPr snapToGrid="0">
      <p:cViewPr>
        <p:scale>
          <a:sx n="124" d="100"/>
          <a:sy n="124" d="100"/>
        </p:scale>
        <p:origin x="-208" y="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31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14339,'-4'3'4641,"-12"2"-4625,15 11-1896,12 9-137,5 22 1153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28:20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 16892,'3'-2'5873,"-4"2"-5233,4 6-920,-3 1 304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3/24/21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use the SVD to compute PCA?</a:t>
            </a:r>
          </a:p>
          <a:p>
            <a:r>
              <a:rPr lang="en-US" dirty="0"/>
              <a:t>Take</a:t>
            </a:r>
            <a:r>
              <a:rPr lang="en-US" baseline="0" dirty="0"/>
              <a:t> data matrix X, remove the mean. Each row of x, subtract out the mean </a:t>
            </a:r>
          </a:p>
          <a:p>
            <a:r>
              <a:rPr lang="en-US" baseline="0" dirty="0"/>
              <a:t>The alphas j are singular values of </a:t>
            </a:r>
          </a:p>
          <a:p>
            <a:r>
              <a:rPr lang="en-US" baseline="0" dirty="0" err="1"/>
              <a:t>Xvd</a:t>
            </a:r>
            <a:r>
              <a:rPr lang="en-US" baseline="0" dirty="0"/>
              <a:t> </a:t>
            </a:r>
            <a:r>
              <a:rPr lang="en-US" baseline="0" dirty="0" err="1"/>
              <a:t>u,sigma</a:t>
            </a:r>
            <a:r>
              <a:rPr lang="en-US" baseline="0" dirty="0"/>
              <a:t> v and then Z </a:t>
            </a:r>
            <a:r>
              <a:rPr lang="en-US" baseline="0" dirty="0" err="1"/>
              <a:t>Nxp</a:t>
            </a:r>
            <a:r>
              <a:rPr lang="en-US" baseline="0" dirty="0"/>
              <a:t> take the k first columns of that big Z matrix. And the new basis are the first k columns of v. V is </a:t>
            </a:r>
            <a:r>
              <a:rPr lang="en-US" baseline="0" dirty="0" err="1"/>
              <a:t>pxp</a:t>
            </a:r>
            <a:endParaRPr lang="en-US" baseline="0" dirty="0"/>
          </a:p>
          <a:p>
            <a:r>
              <a:rPr lang="en-US" baseline="0" dirty="0"/>
              <a:t>X=ZV'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11F1DA-F364-443A-9348-F6C8F5D8B4C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vis-www.cs.umass.edu/lf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brickjones.wordpress.com/2016/01/13/enhancing-images-using-deep-convolutional-generative-adversarial-networks-dcgans/" TargetMode="External"/><Relationship Id="rId2" Type="http://schemas.openxmlformats.org/officeDocument/2006/relationships/hyperlink" Target="http://www.cc.gatech.edu/~hays/7476/projects/Avery_Wench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80.png"/><Relationship Id="rId4" Type="http://schemas.openxmlformats.org/officeDocument/2006/relationships/image" Target="../media/image56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2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11 </a:t>
            </a:r>
            <a:br>
              <a:rPr lang="en-US" sz="6600" dirty="0"/>
            </a:br>
            <a:r>
              <a:rPr lang="en-US" sz="6600" dirty="0"/>
              <a:t>Principal Component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EL-</a:t>
            </a:r>
            <a:r>
              <a:rPr lang="en-US" dirty="0" err="1"/>
              <a:t>Gy</a:t>
            </a:r>
            <a:r>
              <a:rPr lang="en-US" dirty="0"/>
              <a:t> 6143: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E73D95-8676-4DF7-9868-86BC583EA710}"/>
              </a:ext>
            </a:extLst>
          </p:cNvPr>
          <p:cNvSpPr/>
          <p:nvPr/>
        </p:nvSpPr>
        <p:spPr>
          <a:xfrm>
            <a:off x="1001390" y="3704185"/>
            <a:ext cx="7074568" cy="633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 and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Sample mean and variance in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:</a:t>
                </a:r>
              </a:p>
              <a:p>
                <a:pPr lvl="1"/>
                <a:r>
                  <a:rPr lang="en-US" dirty="0"/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  <a:p>
                <a:pPr lvl="1"/>
                <a:endParaRPr lang="en-US" b="1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 Problem</a:t>
                </a:r>
                <a:r>
                  <a:rPr lang="en-US" dirty="0"/>
                  <a:t>:  Find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that maximizes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Captures the most variation of the data</a:t>
                </a:r>
              </a:p>
              <a:p>
                <a:pPr lvl="1"/>
                <a:r>
                  <a:rPr lang="en-US" dirty="0"/>
                  <a:t>Provides the best vector for dimensionality reduction</a:t>
                </a:r>
              </a:p>
              <a:p>
                <a:pPr lvl="1"/>
                <a:endParaRPr lang="en-US" dirty="0"/>
              </a:p>
              <a:p>
                <a:endParaRPr lang="en-US" b="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14:cNvPr>
              <p14:cNvContentPartPr/>
              <p14:nvPr/>
            </p14:nvContentPartPr>
            <p14:xfrm>
              <a:off x="11786452" y="2237219"/>
              <a:ext cx="10080" cy="3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7812" y="2228579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B4C1AC8-F127-48C7-848A-E78E33D74EF3}"/>
              </a:ext>
            </a:extLst>
          </p:cNvPr>
          <p:cNvGrpSpPr/>
          <p:nvPr/>
        </p:nvGrpSpPr>
        <p:grpSpPr>
          <a:xfrm>
            <a:off x="8707755" y="2677747"/>
            <a:ext cx="2590101" cy="1810877"/>
            <a:chOff x="8641080" y="3101258"/>
            <a:chExt cx="2590101" cy="18108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2FF9A-4A42-418A-B6B0-D4BD6B8A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l="-8333"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977D06-FC01-426C-8EC1-8610447CC700}"/>
                </a:ext>
              </a:extLst>
            </p:cNvPr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/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blipFill>
                  <a:blip r:embed="rId8"/>
                  <a:stretch>
                    <a:fillRect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4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Covariance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1539121"/>
                <a:ext cx="10058400" cy="44922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>
                    <a:solidFill>
                      <a:schemeClr val="tx1"/>
                    </a:solidFill>
                  </a:rPr>
                  <a:t> of the data: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covariance matrix</a:t>
                </a:r>
                <a:r>
                  <a:rPr lang="en-US" dirty="0"/>
                  <a:t>: 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with components: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Covariance between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in the dataset</a:t>
                </a:r>
              </a:p>
              <a:p>
                <a:pPr lvl="1"/>
                <a:r>
                  <a:rPr lang="en-US" dirty="0"/>
                  <a:t>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, data with sample mean removed</a:t>
                </a:r>
              </a:p>
              <a:p>
                <a:r>
                  <a:rPr lang="en-US" dirty="0"/>
                  <a:t>Sample covariance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bSup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1539121"/>
                <a:ext cx="10058400" cy="4492235"/>
              </a:xfrm>
              <a:blipFill>
                <a:blip r:embed="rId2"/>
                <a:stretch>
                  <a:fillRect l="-1387" t="-6761" b="-18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14:cNvPr>
              <p14:cNvContentPartPr/>
              <p14:nvPr/>
            </p14:nvContentPartPr>
            <p14:xfrm>
              <a:off x="12098212" y="1701539"/>
              <a:ext cx="2160" cy="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9212" y="1692539"/>
                <a:ext cx="198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1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Covariance and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s-ES" b="1" dirty="0"/>
              </a:p>
              <a:p>
                <a:r>
                  <a:rPr lang="en-US" dirty="0"/>
                  <a:t>Can compute the sample mean and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/>
                  <a:t> of the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variance</a:t>
                </a:r>
                <a:r>
                  <a:rPr lang="en-US" dirty="0"/>
                  <a:t>  of the coefficients: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E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s-ES" b="1" i="1">
                                            <a:latin typeface="Cambria Math" panose="02040503050406030204" pitchFamily="18" charset="0"/>
                                          </a:rPr>
                                          <m:t>𝒗</m:t>
                                        </m:r>
                                      </m:e>
                                      <m:sup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sup>
                                    </m:sSup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sSup>
                                            <m:sSup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s-ES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p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bSup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s-E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  <m:oMath xmlns:m="http://schemas.openxmlformats.org/officeDocument/2006/math"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𝑸𝒗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Directional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Maximizing directional variance can be formulated as an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Sort eigenvalues in descending order: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show that eigenvalues are real and non-negative</a:t>
                </a:r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Any local maxima of the variance directional is an eigenvector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below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Principal components</a:t>
                </a:r>
                <a:r>
                  <a:rPr lang="en-US" dirty="0"/>
                  <a:t>:  The eigenvectors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Always normalized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Sorted by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vector is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 property:  Vectors are orthogonal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directions of decreasing variance: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PC 1 = Direction of max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 PC 2 = Direction of second most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 PC 3 = Direction of third most variance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402272"/>
            <a:ext cx="4448223" cy="3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Proof PCs = Eigenvectors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 constrained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Lagrangian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At any local maxima: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5EB8-A80B-49A1-A0CE-1CE561CB8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178607"/>
            <a:ext cx="10058400" cy="1040211"/>
          </a:xfrm>
        </p:spPr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2EEB8-0119-4996-8B01-D00BE1AF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D40D-1555-47D0-97FA-E726ED0D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695450"/>
            <a:ext cx="9915525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8C045-81F6-48CB-A50D-A061DDD8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6" y="3070809"/>
            <a:ext cx="4486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235741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8EBAF64-C3AD-407D-9952-FE5E9FF8B92B}"/>
              </a:ext>
            </a:extLst>
          </p:cNvPr>
          <p:cNvGrpSpPr/>
          <p:nvPr/>
        </p:nvGrpSpPr>
        <p:grpSpPr>
          <a:xfrm>
            <a:off x="8924957" y="3847274"/>
            <a:ext cx="3263066" cy="1197791"/>
            <a:chOff x="8924957" y="3847274"/>
            <a:chExt cx="3263066" cy="119779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37F7518-11B0-4F0D-A8F5-52B18BAEB3BF}"/>
                </a:ext>
              </a:extLst>
            </p:cNvPr>
            <p:cNvSpPr/>
            <p:nvPr/>
          </p:nvSpPr>
          <p:spPr>
            <a:xfrm>
              <a:off x="8924957" y="3847274"/>
              <a:ext cx="3029620" cy="527682"/>
            </a:xfrm>
            <a:prstGeom prst="parallelogram">
              <a:avLst>
                <a:gd name="adj" fmla="val 116203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/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557" r="-19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926A59-454E-47E6-8731-72710AEDE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2" y="4038455"/>
              <a:ext cx="11125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/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Approximation</a:t>
                  </a:r>
                  <a:br>
                    <a:rPr lang="es-ES" dirty="0"/>
                  </a:b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101" t="-5660" r="-348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Low-Dimensional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Find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mean + linear combination of basis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approximate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coordinates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Dimensionality reduction: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we have represented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smaller number of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1062CB-AAC0-4ABF-8470-7D3F0D9F0A7A}"/>
              </a:ext>
            </a:extLst>
          </p:cNvPr>
          <p:cNvGrpSpPr/>
          <p:nvPr/>
        </p:nvGrpSpPr>
        <p:grpSpPr>
          <a:xfrm>
            <a:off x="9703870" y="2772076"/>
            <a:ext cx="2100363" cy="1270535"/>
            <a:chOff x="9703870" y="2772076"/>
            <a:chExt cx="2100363" cy="12705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AA24685-C129-4DB1-BB2A-C69B275A0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870" y="3429000"/>
              <a:ext cx="1116530" cy="613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/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/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Data,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28" t="-10000" r="-382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20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Orthonormal Sets and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are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dirty="0"/>
                  <a:t> if: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(unit length)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(perpendicular to one another)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Matrix form: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orthogonal matrix</a:t>
                </a:r>
              </a:p>
              <a:p>
                <a:r>
                  <a:rPr lang="en-US" dirty="0"/>
                  <a:t>Key property:  the PCs form an orthonormal basis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orthonormal 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8" y="2092388"/>
            <a:ext cx="3552631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71A-C8A5-41B6-8C6E-0FB9635A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B2AF-6BE5-4C96-8C6E-B6AC7517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cases to use dimensionality reduction</a:t>
            </a:r>
          </a:p>
          <a:p>
            <a:r>
              <a:rPr lang="en-US" dirty="0"/>
              <a:t>Mathematically describe principal components representations of data</a:t>
            </a:r>
          </a:p>
          <a:p>
            <a:r>
              <a:rPr lang="en-US" dirty="0"/>
              <a:t>Compute principal components via SVDs</a:t>
            </a:r>
          </a:p>
          <a:p>
            <a:r>
              <a:rPr lang="en-US" dirty="0"/>
              <a:t>Compute PC components in python</a:t>
            </a:r>
          </a:p>
          <a:p>
            <a:r>
              <a:rPr lang="en-US" dirty="0"/>
              <a:t>Add PCA transforms as a pre-processing step to classification and regression</a:t>
            </a:r>
          </a:p>
          <a:p>
            <a:r>
              <a:rPr lang="en-US" dirty="0"/>
              <a:t>Implement low-rank transforms for recommender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9C30A-CD37-40D0-BFC8-F1373E98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an 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an orthonormal basis</a:t>
                </a:r>
              </a:p>
              <a:p>
                <a:r>
                  <a:rPr lang="en-US" dirty="0"/>
                  <a:t>Given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can write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Simple expression for computing coefficients in an orthonormal basis</a:t>
                </a:r>
              </a:p>
              <a:p>
                <a:r>
                  <a:rPr lang="en-US" dirty="0"/>
                  <a:t>Matrix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PCs</a:t>
                </a:r>
              </a:p>
              <a:p>
                <a:r>
                  <a:rPr lang="en-US" dirty="0"/>
                  <a:t>Find coefficient expansion of each data sample: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Approximation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6" y="1326814"/>
            <a:ext cx="5700849" cy="421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</p:spPr>
            <p:txBody>
              <a:bodyPr/>
              <a:lstStyle/>
              <a:p>
                <a:r>
                  <a:rPr lang="en-US" dirty="0"/>
                  <a:t>Approximation can be interpreted geometrically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set of all linear combinations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vector space</a:t>
                </a:r>
              </a:p>
              <a:p>
                <a:pPr lvl="1"/>
                <a:r>
                  <a:rPr lang="en-US" dirty="0"/>
                  <a:t>Called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closest vector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 </a:t>
                </a:r>
                <a14:m>
                  <m:oMath xmlns:m="http://schemas.openxmlformats.org/officeDocument/2006/math"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the subtraction of the mean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  <a:blipFill>
                <a:blip r:embed="rId3"/>
                <a:stretch>
                  <a:fillRect l="-262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blipFill>
                <a:blip r:embed="rId4"/>
                <a:stretch>
                  <a:fillRect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blipFill>
                <a:blip r:embed="rId5"/>
                <a:stretch>
                  <a:fillRect t="-28302" r="-48750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blipFill>
                <a:blip r:embed="rId7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/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blipFill>
                <a:blip r:embed="rId8"/>
                <a:stretch>
                  <a:fillRect l="-2548" t="-28302"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86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a low-dimensional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1" y="2197651"/>
            <a:ext cx="8232336" cy="32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orthonormal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1(1)+1(−1)+0(2)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be two PCs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0" i="0" smtClean="0">
                        <a:latin typeface="Cambria Math" panose="02040503050406030204" pitchFamily="18" charset="0"/>
                      </a:rPr>
                      <m:t>=[0,1,2]</m:t>
                    </m:r>
                  </m:oMath>
                </a14:m>
                <a:r>
                  <a:rPr lang="en-US" dirty="0"/>
                  <a:t> be the mean of the data</a:t>
                </a:r>
              </a:p>
              <a:p>
                <a:pPr lvl="1"/>
                <a:r>
                  <a:rPr lang="en-US" dirty="0"/>
                  <a:t>Find the approximation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=[2,4,4]</m:t>
                    </m:r>
                  </m:oMath>
                </a14:m>
                <a:r>
                  <a:rPr lang="en-US" dirty="0"/>
                  <a:t> with the two PCs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mean: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n-US" dirty="0"/>
                  <a:t>Coeff on PC1: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2+3+0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 on PC2: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Approximation: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1,−1,2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≈[3, 3, 3]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448956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Change  base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to eigen vectors of sample variances: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approximation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Error in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Average error with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 approximation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4489564"/>
              </a:xfrm>
              <a:blipFill>
                <a:blip r:embed="rId2"/>
                <a:stretch>
                  <a:fillRect l="-1387" t="-18362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738E9E-74A9-4F49-8718-8B0CC9E2C75C}"/>
                  </a:ext>
                </a:extLst>
              </p:cNvPr>
              <p:cNvSpPr/>
              <p:nvPr/>
            </p:nvSpPr>
            <p:spPr>
              <a:xfrm>
                <a:off x="7814600" y="5134057"/>
                <a:ext cx="3785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Sum of the smallest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eigenvalues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5738E9E-74A9-4F49-8718-8B0CC9E2C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600" y="5134057"/>
                <a:ext cx="3785011" cy="369332"/>
              </a:xfrm>
              <a:prstGeom prst="rect">
                <a:avLst/>
              </a:prstGeom>
              <a:blipFill>
                <a:blip r:embed="rId3"/>
                <a:stretch>
                  <a:fillRect l="-1338" t="-6667" r="-33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7930FC-304D-4E4F-968B-BCD2AD5A0D9F}"/>
              </a:ext>
            </a:extLst>
          </p:cNvPr>
          <p:cNvSpPr/>
          <p:nvPr/>
        </p:nvSpPr>
        <p:spPr>
          <a:xfrm>
            <a:off x="7647572" y="1876830"/>
            <a:ext cx="3508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Eigen vectors sorted by decreasing order of eigenvalues</a:t>
            </a:r>
          </a:p>
        </p:txBody>
      </p:sp>
    </p:spTree>
    <p:extLst>
      <p:ext uri="{BB962C8B-B14F-4D97-AF65-F5344CB8AC3E}">
        <p14:creationId xmlns:p14="http://schemas.microsoft.com/office/powerpoint/2010/main" val="11389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Variance (</a:t>
            </a:r>
            <a:r>
              <a:rPr lang="en-US" dirty="0" err="1"/>
              <a:t>PoV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</p:spPr>
            <p:txBody>
              <a:bodyPr/>
              <a:lstStyle/>
              <a:p>
                <a:r>
                  <a:rPr lang="en-US" dirty="0"/>
                  <a:t>Total variance of data set: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Average approximation error: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proportion of variance </a:t>
                </a:r>
                <a:r>
                  <a:rPr lang="en-US" dirty="0"/>
                  <a:t>explained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of approximation error in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POV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≈0.70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≈0.98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14.2/14.3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≈0.99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14.3/14.3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805" t="-4762" r="-192857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762" r="-1712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180328" r="-171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280328" r="-171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380328" r="-171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80328" r="-171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D1FA1E-7C92-4DF3-A56C-712326ED00BA}"/>
              </a:ext>
            </a:extLst>
          </p:cNvPr>
          <p:cNvSpPr txBox="1"/>
          <p:nvPr/>
        </p:nvSpPr>
        <p:spPr>
          <a:xfrm>
            <a:off x="7470275" y="1765479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0F62C3-6F1B-DA42-B4DD-F6F76A98E900}"/>
              </a:ext>
            </a:extLst>
          </p:cNvPr>
          <p:cNvSpPr/>
          <p:nvPr/>
        </p:nvSpPr>
        <p:spPr>
          <a:xfrm>
            <a:off x="4111060" y="1513878"/>
            <a:ext cx="2641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Trace of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3829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record is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explained by small number of “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components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the latent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list of movie preferences for customer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Movie preferences are highly correlated.  </a:t>
                </a:r>
              </a:p>
              <a:p>
                <a:pPr lvl="1"/>
                <a:r>
                  <a:rPr lang="en-US" dirty="0"/>
                  <a:t>Could be explained by small number of components (action, romance, presence of stars, …)</a:t>
                </a:r>
              </a:p>
              <a:p>
                <a:pPr lvl="1"/>
                <a:r>
                  <a:rPr lang="en-US" dirty="0"/>
                  <a:t>PCA can be used to find these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USArrests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14" y="1539277"/>
            <a:ext cx="4798666" cy="4329817"/>
          </a:xfrm>
        </p:spPr>
        <p:txBody>
          <a:bodyPr/>
          <a:lstStyle/>
          <a:p>
            <a:r>
              <a:rPr lang="en-US" dirty="0"/>
              <a:t>Arrests per capita in four categories</a:t>
            </a:r>
          </a:p>
          <a:p>
            <a:pPr lvl="1"/>
            <a:r>
              <a:rPr lang="en-US" dirty="0"/>
              <a:t>One record per US state</a:t>
            </a:r>
          </a:p>
          <a:p>
            <a:r>
              <a:rPr lang="en-US" dirty="0"/>
              <a:t>Visualize PCA in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biplot</a:t>
            </a:r>
          </a:p>
          <a:p>
            <a:pPr lvl="1"/>
            <a:r>
              <a:rPr lang="en-US" dirty="0"/>
              <a:t>See the scores (i.e. coefficients of each state)</a:t>
            </a:r>
          </a:p>
          <a:p>
            <a:pPr lvl="1"/>
            <a:r>
              <a:rPr lang="en-US" dirty="0"/>
              <a:t>Loading (PC vectors)</a:t>
            </a:r>
          </a:p>
          <a:p>
            <a:pPr lvl="1"/>
            <a:endParaRPr lang="en-US" dirty="0"/>
          </a:p>
          <a:p>
            <a:r>
              <a:rPr lang="en-US" dirty="0"/>
              <a:t>Fig from ISL 10.1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0" y="1448112"/>
            <a:ext cx="5816943" cy="51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dimensionality reduction?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143603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F77C-2B9C-4CF5-926A-7692A0F5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2911-F41E-456E-8C79-5810B32F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23A0-2CED-47FE-A5E9-D6F056E4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1778669"/>
            <a:ext cx="8829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45403" y="281112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SVD</a:t>
                </a:r>
                <a:r>
                  <a:rPr lang="en-US" dirty="0"/>
                  <a:t>:  Powerful method in linear algebra</a:t>
                </a:r>
              </a:p>
              <a:p>
                <a:endParaRPr lang="en-US" dirty="0"/>
              </a:p>
              <a:p>
                <a:r>
                  <a:rPr lang="en-US" dirty="0"/>
                  <a:t>Given a matrix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Decomposes the matrix into a product: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Provides orthonormal bases of the input and output spaces</a:t>
                </a:r>
              </a:p>
              <a:p>
                <a:pPr lvl="1"/>
                <a:r>
                  <a:rPr lang="en-US" dirty="0"/>
                  <a:t>Multiplication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equivalent to scaling in that basis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PCA:</a:t>
                </a:r>
              </a:p>
              <a:p>
                <a:pPr lvl="1"/>
                <a:r>
                  <a:rPr lang="en-US" dirty="0"/>
                  <a:t>Identifies low rank subspaces for data</a:t>
                </a:r>
              </a:p>
              <a:p>
                <a:pPr lvl="1"/>
                <a:r>
                  <a:rPr lang="en-US" dirty="0"/>
                  <a:t>Computes coefficients in that subspace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C7844-AFE1-4894-ACE3-6E7F7687B09E}"/>
              </a:ext>
            </a:extLst>
          </p:cNvPr>
          <p:cNvGrpSpPr/>
          <p:nvPr/>
        </p:nvGrpSpPr>
        <p:grpSpPr>
          <a:xfrm>
            <a:off x="8326053" y="1774394"/>
            <a:ext cx="3353505" cy="3048000"/>
            <a:chOff x="8326053" y="1774394"/>
            <a:chExt cx="3353505" cy="3048000"/>
          </a:xfrm>
        </p:grpSpPr>
        <p:pic>
          <p:nvPicPr>
            <p:cNvPr id="5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B9235780-F079-41D5-BB49-54B1C56B2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053" y="1774394"/>
              <a:ext cx="3353505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5E027-4D4A-4CD3-B1F4-EA809350712C}"/>
                </a:ext>
              </a:extLst>
            </p:cNvPr>
            <p:cNvSpPr txBox="1"/>
            <p:nvPr/>
          </p:nvSpPr>
          <p:spPr>
            <a:xfrm>
              <a:off x="9592377" y="1901726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9ECF4-3B10-4E34-8B30-C4C2D28FE576}"/>
                </a:ext>
              </a:extLst>
            </p:cNvPr>
            <p:cNvSpPr txBox="1"/>
            <p:nvPr/>
          </p:nvSpPr>
          <p:spPr>
            <a:xfrm>
              <a:off x="9185532" y="4239060"/>
              <a:ext cx="322524" cy="379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baseline="-25000" dirty="0"/>
                <a:t>A</a:t>
              </a:r>
              <a:endParaRPr lang="en-US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 Defined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Given matrix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PCA, this will be a scaled version of the data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SVD is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 sorted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.  </a:t>
                </a:r>
              </a:p>
              <a:p>
                <a:pPr lvl="1"/>
                <a:r>
                  <a:rPr lang="en-US" dirty="0"/>
                  <a:t>Called the singular values</a:t>
                </a:r>
              </a:p>
              <a:p>
                <a:r>
                  <a:rPr lang="en-US" dirty="0"/>
                  <a:t>All matrices have an SVD</a:t>
                </a:r>
              </a:p>
              <a:p>
                <a:pPr lvl="1"/>
                <a:r>
                  <a:rPr lang="en-US" dirty="0"/>
                  <a:t>Matrices do not have to be square.</a:t>
                </a:r>
              </a:p>
              <a:p>
                <a:r>
                  <a:rPr lang="en-US" dirty="0"/>
                  <a:t>Number of singular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B93D8-90E0-4364-A629-07C90A76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Economy vs. Full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types of SVDs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Economy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diagonal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b="0" i="0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diagonal upper left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A30A-77C5-4E92-9671-FAFF6F7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6042F-0315-4220-A887-B74670D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Visualized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B2DCEC-30BF-4D8D-8313-778BF3533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Pink matrices represent “economy” SVD</a:t>
            </a:r>
          </a:p>
          <a:p>
            <a:r>
              <a:rPr lang="en-US" dirty="0"/>
              <a:t>Blue represent “full SVD”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A0B-B373-4529-84C7-3D7D2B18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314C-1EA0-4DDC-ACA8-7A07CF86CE2C}"/>
              </a:ext>
            </a:extLst>
          </p:cNvPr>
          <p:cNvSpPr txBox="1"/>
          <p:nvPr/>
        </p:nvSpPr>
        <p:spPr>
          <a:xfrm>
            <a:off x="7671816" y="5017174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9707-FDC1-4849-821A-15761D51C951}"/>
              </a:ext>
            </a:extLst>
          </p:cNvPr>
          <p:cNvSpPr txBox="1"/>
          <p:nvPr/>
        </p:nvSpPr>
        <p:spPr>
          <a:xfrm>
            <a:off x="8891016" y="49935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753BE-3215-4CE0-88D8-DC5A6D883ECD}"/>
              </a:ext>
            </a:extLst>
          </p:cNvPr>
          <p:cNvSpPr txBox="1"/>
          <p:nvPr/>
        </p:nvSpPr>
        <p:spPr>
          <a:xfrm>
            <a:off x="10373931" y="50007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</a:t>
            </a:r>
          </a:p>
        </p:txBody>
      </p:sp>
      <p:pic>
        <p:nvPicPr>
          <p:cNvPr id="2050" name="Picture 2" descr="Image result for singular value decomposition">
            <a:extLst>
              <a:ext uri="{FF2B5EF4-FFF2-40B4-BE49-F238E27FC236}">
                <a16:creationId xmlns:a16="http://schemas.microsoft.com/office/drawing/2014/main" id="{ED1DDF89-30FB-4581-BC96-B68D9ACB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55" y="1513596"/>
            <a:ext cx="5305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8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4112-6CFA-4FB0-8D61-0912397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can check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Also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found by (cleverly) permute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in general, use a computer to compute SVD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BDF3-AB02-468B-B93C-04CED82E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9A2F-557B-4BE9-9AF4-08877218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83979"/>
            <a:ext cx="171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A79FA-56D7-4A66-A253-BFE16425C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6354"/>
            <a:ext cx="1962150" cy="103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63FF-FA98-4052-8B88-AD9117E32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287" y="2683954"/>
            <a:ext cx="2600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3D04-572E-428B-9803-130DDE3F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1448205"/>
            <a:ext cx="1428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6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 Matrix can be viewed as a linear transformation/map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𝐴𝑥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Transform a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a vector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The columns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are the coordinates of the transformed basis vectors</a:t>
                </a:r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i="1" dirty="0"/>
                  <a:t> Check Essence of linear algebra on </a:t>
                </a:r>
                <a:r>
                  <a:rPr lang="en-US" i="1" dirty="0" err="1"/>
                  <a:t>Youtube</a:t>
                </a:r>
                <a:r>
                  <a:rPr lang="en-US" i="1" dirty="0"/>
                  <a:t> by 3Blue1Brown</a:t>
                </a:r>
              </a:p>
              <a:p>
                <a:pPr lvl="1"/>
                <a:r>
                  <a:rPr lang="en-US" i="1" dirty="0"/>
                  <a:t>https://</a:t>
                </a:r>
                <a:r>
                  <a:rPr lang="en-US" i="1" dirty="0" err="1"/>
                  <a:t>www.youtube.com</a:t>
                </a:r>
                <a:r>
                  <a:rPr lang="en-US" i="1" dirty="0"/>
                  <a:t>/</a:t>
                </a:r>
                <a:r>
                  <a:rPr lang="en-US" i="1" dirty="0" err="1"/>
                  <a:t>playlist?list</a:t>
                </a:r>
                <a:r>
                  <a:rPr lang="en-US" i="1" dirty="0"/>
                  <a:t>=PLZHQObOWTQDPD3MizzM2xVFitgF8hE_ab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7251819" y="1382354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4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a transformed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coefficients in input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:  </a:t>
                </a:r>
                <a:r>
                  <a:rPr lang="en-US" dirty="0"/>
                  <a:t>coefficients in output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input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Consequence:  </a:t>
                </a:r>
              </a:p>
              <a:p>
                <a:pPr lvl="1"/>
                <a:r>
                  <a:rPr lang="en-US" dirty="0"/>
                  <a:t>SVD finds orthonormal bases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linear scaling in each basis vector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12E6069D-EC95-4617-8195-23D4BF4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2" y="2360596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8306602" y="1760000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4D76F5-1325-4B16-8180-BA01CEF6A6D2}"/>
              </a:ext>
            </a:extLst>
          </p:cNvPr>
          <p:cNvSpPr txBox="1"/>
          <p:nvPr/>
        </p:nvSpPr>
        <p:spPr>
          <a:xfrm>
            <a:off x="9068602" y="4850524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3208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86286-2656-42E8-BA4E-3D4E227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3×4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(3,0.2,0,0)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Therefore,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+0.6 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BE49-CFB9-4CB5-A7EF-8105DAC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sets have very high dimension</a:t>
            </a:r>
          </a:p>
          <a:p>
            <a:r>
              <a:rPr lang="en-US" dirty="0"/>
              <a:t>Training can be difficult </a:t>
            </a:r>
          </a:p>
          <a:p>
            <a:pPr lvl="1"/>
            <a:r>
              <a:rPr lang="en-US" dirty="0"/>
              <a:t>Especially when number of samples is small</a:t>
            </a:r>
          </a:p>
          <a:p>
            <a:pPr lvl="1"/>
            <a:r>
              <a:rPr lang="en-US" dirty="0"/>
              <a:t>Classifier needs many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5 Basics of EEG 101: Data Collection, Processing &amp; Analysis - iMotions">
            <a:extLst>
              <a:ext uri="{FF2B5EF4-FFF2-40B4-BE49-F238E27FC236}">
                <a16:creationId xmlns:a16="http://schemas.microsoft.com/office/drawing/2014/main" id="{28A2C121-46A7-4FE6-A8C6-1EFA9543E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476" r="4268" b="9110"/>
          <a:stretch/>
        </p:blipFill>
        <p:spPr bwMode="auto">
          <a:xfrm>
            <a:off x="1368058" y="3233816"/>
            <a:ext cx="2835884" cy="151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CEC1E-5137-4EA1-8110-7159C05719C3}"/>
              </a:ext>
            </a:extLst>
          </p:cNvPr>
          <p:cNvSpPr txBox="1"/>
          <p:nvPr/>
        </p:nvSpPr>
        <p:spPr>
          <a:xfrm>
            <a:off x="1368058" y="4805917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EEG  </a:t>
            </a:r>
            <a:br>
              <a:rPr lang="es-ES" dirty="0"/>
            </a:br>
            <a:r>
              <a:rPr lang="es-ES" dirty="0"/>
              <a:t>Ex:  32 </a:t>
            </a:r>
            <a:r>
              <a:rPr lang="es-ES" dirty="0" err="1"/>
              <a:t>channels</a:t>
            </a:r>
            <a:r>
              <a:rPr lang="es-ES" dirty="0"/>
              <a:t> x 1 kHz x 10s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735F-5DD3-4B9B-897F-C1C9EE2C7146}"/>
              </a:ext>
            </a:extLst>
          </p:cNvPr>
          <p:cNvSpPr txBox="1"/>
          <p:nvPr/>
        </p:nvSpPr>
        <p:spPr>
          <a:xfrm>
            <a:off x="6541850" y="4944416"/>
            <a:ext cx="439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recognition with high-resolution images</a:t>
            </a:r>
          </a:p>
        </p:txBody>
      </p:sp>
      <p:pic>
        <p:nvPicPr>
          <p:cNvPr id="7" name="Picture 2" descr="Face recognition using PCA - File Exchange - MATLAB Central">
            <a:extLst>
              <a:ext uri="{FF2B5EF4-FFF2-40B4-BE49-F238E27FC236}">
                <a16:creationId xmlns:a16="http://schemas.microsoft.com/office/drawing/2014/main" id="{4A6E1D17-F662-47BC-962D-0BF893F4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50" y="3303410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881B-79F9-461D-85CC-D01ED6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Computing </a:t>
            </a:r>
            <a:r>
              <a:rPr lang="es-ES" dirty="0" err="1"/>
              <a:t>the</a:t>
            </a:r>
            <a:r>
              <a:rPr lang="es-ES" dirty="0"/>
              <a:t> SVD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DA37-85C9-4CA6-A546-0114BB53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  <a:p>
            <a:endParaRPr lang="es-ES" dirty="0"/>
          </a:p>
          <a:p>
            <a:r>
              <a:rPr lang="es-ES" dirty="0"/>
              <a:t>Full SVD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Economy</a:t>
            </a:r>
            <a:r>
              <a:rPr lang="es-ES" dirty="0"/>
              <a:t> SVD</a:t>
            </a:r>
          </a:p>
          <a:p>
            <a:endParaRPr lang="es-ES" dirty="0"/>
          </a:p>
          <a:p>
            <a:r>
              <a:rPr lang="es-ES" dirty="0" err="1"/>
              <a:t>Reconstruction</a:t>
            </a:r>
            <a:r>
              <a:rPr lang="es-ES" dirty="0"/>
              <a:t>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92D18-7A8E-4484-9C10-5A8CB71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F1407-AFFE-4AE8-AE32-B593AFFD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78" y="1539277"/>
            <a:ext cx="3690633" cy="59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8F233-6BAB-4015-809A-3432220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78" y="2500389"/>
            <a:ext cx="3217856" cy="66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A2062-3F49-40D6-8FBE-35B098B4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45" y="2500389"/>
            <a:ext cx="2521450" cy="996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3D22-8AD6-4E94-B2DD-71EACFA7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605" y="3886723"/>
            <a:ext cx="2430958" cy="848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03230-085B-48E8-A400-BB9A7870F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77" y="3841384"/>
            <a:ext cx="5230557" cy="669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1E57E-2388-4698-8975-08B1C366B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780" y="4851998"/>
            <a:ext cx="3427940" cy="6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7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PCA via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acc>
                      <m:accPr>
                        <m:chr m:val="̃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scaled data matrix with sample mean removed.</a:t>
                </a:r>
              </a:p>
              <a:p>
                <a:r>
                  <a:rPr lang="en-US" dirty="0"/>
                  <a:t>Take SVD: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Properties:  </a:t>
                </a:r>
              </a:p>
              <a:p>
                <a:pPr lvl="1"/>
                <a:r>
                  <a:rPr lang="en-US" dirty="0"/>
                  <a:t>Sample covariance matrix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squared singular values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PCs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Coefficients are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s-ES" b="1" i="1" smtClean="0">
                        <a:latin typeface="Cambria Math" panose="02040503050406030204" pitchFamily="18" charset="0"/>
                      </a:rPr>
                      <m:t>𝑨𝑽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i="1" dirty="0"/>
              </a:p>
              <a:p>
                <a:r>
                  <a:rPr lang="en-US" dirty="0"/>
                  <a:t>Hence, SVD provides PCs, eigenvalues coefficients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PCA representation.</a:t>
                </a:r>
              </a:p>
              <a:p>
                <a:pPr lvl="1"/>
                <a:endParaRPr lang="en-US" b="1" i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02C5-725D-434F-81DA-841DBE78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In-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ED30-523D-463D-8BC5-F20832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2521A-9FF3-4FBC-8E7B-5DCA0E6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0329"/>
            <a:ext cx="1043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2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recognition using PCA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63691" y="321955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21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459" y="1539277"/>
            <a:ext cx="5409221" cy="4329817"/>
          </a:xfrm>
        </p:spPr>
        <p:txBody>
          <a:bodyPr/>
          <a:lstStyle/>
          <a:p>
            <a:r>
              <a:rPr lang="en-US" dirty="0"/>
              <a:t>Face recognition challenges:</a:t>
            </a:r>
          </a:p>
          <a:p>
            <a:pPr lvl="1"/>
            <a:r>
              <a:rPr lang="en-US" dirty="0"/>
              <a:t>Face images can be high-dimensional</a:t>
            </a:r>
          </a:p>
          <a:p>
            <a:pPr lvl="1"/>
            <a:r>
              <a:rPr lang="en-US" dirty="0"/>
              <a:t>We will use 50 x 37 = 1850 pixels</a:t>
            </a:r>
          </a:p>
          <a:p>
            <a:r>
              <a:rPr lang="en-US" dirty="0"/>
              <a:t>Applying PCA:</a:t>
            </a:r>
          </a:p>
          <a:p>
            <a:pPr lvl="1"/>
            <a:r>
              <a:rPr lang="en-US" dirty="0"/>
              <a:t>Should be few degrees of freedom</a:t>
            </a:r>
          </a:p>
          <a:p>
            <a:pPr lvl="1"/>
            <a:r>
              <a:rPr lang="en-US" dirty="0"/>
              <a:t>Can transform to lower dimensional representations</a:t>
            </a:r>
          </a:p>
          <a:p>
            <a:r>
              <a:rPr lang="en-US" dirty="0"/>
              <a:t>Data Labelled Faces in the Wild project</a:t>
            </a:r>
          </a:p>
          <a:p>
            <a:pPr lvl="1"/>
            <a:r>
              <a:rPr lang="en-US" dirty="0">
                <a:hlinkClick r:id="rId2"/>
              </a:rPr>
              <a:t>http://vis-www.cs.umass.edu/lfw</a:t>
            </a:r>
            <a:endParaRPr lang="en-US" dirty="0"/>
          </a:p>
          <a:p>
            <a:pPr lvl="1"/>
            <a:r>
              <a:rPr lang="en-US" dirty="0"/>
              <a:t>Large collection of faces (13000 images)</a:t>
            </a:r>
          </a:p>
          <a:p>
            <a:pPr lvl="1"/>
            <a:r>
              <a:rPr lang="en-US" dirty="0"/>
              <a:t>Taken from web articles about 20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1" y="4360063"/>
            <a:ext cx="4798851" cy="1684863"/>
          </a:xfrm>
          <a:prstGeom prst="rect">
            <a:avLst/>
          </a:prstGeom>
        </p:spPr>
      </p:pic>
      <p:pic>
        <p:nvPicPr>
          <p:cNvPr id="2050" name="Picture 2" descr="France plans to use facial recognition to let citizens access government  services | MIT Technology Review">
            <a:extLst>
              <a:ext uri="{FF2B5EF4-FFF2-40B4-BE49-F238E27FC236}">
                <a16:creationId xmlns:a16="http://schemas.microsoft.com/office/drawing/2014/main" id="{173FDA41-BC43-46ED-A639-3252E74EF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2449" r="19689" b="9660"/>
          <a:stretch/>
        </p:blipFill>
        <p:spPr bwMode="auto">
          <a:xfrm>
            <a:off x="1036320" y="1539277"/>
            <a:ext cx="2547258" cy="26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120033"/>
          </a:xfrm>
        </p:spPr>
        <p:txBody>
          <a:bodyPr>
            <a:normAutofit/>
          </a:bodyPr>
          <a:lstStyle/>
          <a:p>
            <a:r>
              <a:rPr lang="en-US" dirty="0"/>
              <a:t>Built-in routines to load data is </a:t>
            </a:r>
            <a:r>
              <a:rPr lang="en-US" dirty="0" err="1"/>
              <a:t>sciket</a:t>
            </a:r>
            <a:r>
              <a:rPr lang="en-US" dirty="0"/>
              <a:t>-learn</a:t>
            </a:r>
          </a:p>
          <a:p>
            <a:r>
              <a:rPr lang="en-US" dirty="0"/>
              <a:t>Can take several minutes the first time (Be patient)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9" y="2871773"/>
            <a:ext cx="96774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97" y="1217609"/>
            <a:ext cx="5144987" cy="10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77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faces</a:t>
            </a:r>
          </a:p>
          <a:p>
            <a:r>
              <a:rPr lang="en-US" dirty="0"/>
              <a:t>You may be too young to remember them 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" y="2873036"/>
            <a:ext cx="6200289" cy="199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06" y="2194151"/>
            <a:ext cx="4295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9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0A2A94-26F6-4CEE-9E1D-D1967394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96404"/>
            <a:ext cx="4206741" cy="1586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6155" y="1576600"/>
            <a:ext cx="4829524" cy="4329817"/>
          </a:xfrm>
        </p:spPr>
        <p:txBody>
          <a:bodyPr/>
          <a:lstStyle/>
          <a:p>
            <a:r>
              <a:rPr lang="en-US" dirty="0"/>
              <a:t>Manually compute the PCs with SVD</a:t>
            </a:r>
          </a:p>
          <a:p>
            <a:pPr lvl="1"/>
            <a:r>
              <a:rPr lang="en-US" dirty="0"/>
              <a:t>Remove the mean</a:t>
            </a:r>
          </a:p>
          <a:p>
            <a:pPr lvl="1"/>
            <a:r>
              <a:rPr lang="en-US" dirty="0"/>
              <a:t>Use broadcasting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 the SVD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PCA function</a:t>
            </a:r>
          </a:p>
          <a:p>
            <a:pPr lvl="1"/>
            <a:r>
              <a:rPr lang="en-US" dirty="0"/>
              <a:t>Construct a PCA object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Call fit:  Computes mean and PC components</a:t>
            </a:r>
          </a:p>
          <a:p>
            <a:pPr lvl="1"/>
            <a:r>
              <a:rPr lang="en-US" dirty="0"/>
              <a:t>Stores values internally in the pca class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383611" y="4828939"/>
            <a:ext cx="4206115" cy="5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6" idx="3"/>
          </p:cNvCxnSpPr>
          <p:nvPr/>
        </p:nvCxnSpPr>
        <p:spPr>
          <a:xfrm flipH="1">
            <a:off x="6035674" y="3008298"/>
            <a:ext cx="55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D6A1D8-BA4A-4B14-90FF-FA4569CE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3" y="2765295"/>
            <a:ext cx="4957251" cy="486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D034E-2137-433F-8378-996D2D81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576600"/>
            <a:ext cx="3306256" cy="123984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29AF64-08CC-434B-8806-45BE72F915BD}"/>
              </a:ext>
            </a:extLst>
          </p:cNvPr>
          <p:cNvCxnSpPr>
            <a:cxnSpLocks/>
          </p:cNvCxnSpPr>
          <p:nvPr/>
        </p:nvCxnSpPr>
        <p:spPr>
          <a:xfrm flipH="1">
            <a:off x="4062210" y="4278536"/>
            <a:ext cx="2596788" cy="4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68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3864" y="1539277"/>
            <a:ext cx="4041816" cy="4329817"/>
          </a:xfrm>
        </p:spPr>
        <p:txBody>
          <a:bodyPr/>
          <a:lstStyle/>
          <a:p>
            <a:r>
              <a:rPr lang="en-US" dirty="0"/>
              <a:t>Most variance explained in about 400 components</a:t>
            </a:r>
          </a:p>
          <a:p>
            <a:r>
              <a:rPr lang="en-US" dirty="0"/>
              <a:t>Some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3501427"/>
            <a:ext cx="4985292" cy="2231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" y="1539277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0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E3BBB-E551-4415-A569-D6664E6A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5" y="2245460"/>
            <a:ext cx="4724400" cy="3409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6116" y="3125873"/>
            <a:ext cx="4410931" cy="2179158"/>
          </a:xfrm>
        </p:spPr>
        <p:txBody>
          <a:bodyPr>
            <a:normAutofit/>
          </a:bodyPr>
          <a:lstStyle/>
          <a:p>
            <a:r>
              <a:rPr lang="en-US" dirty="0"/>
              <a:t>Reconstruction using </a:t>
            </a:r>
            <a:r>
              <a:rPr lang="en-US" dirty="0" err="1"/>
              <a:t>sklearn</a:t>
            </a:r>
            <a:r>
              <a:rPr lang="en-US" dirty="0"/>
              <a:t>  method</a:t>
            </a:r>
          </a:p>
          <a:p>
            <a:pPr lvl="1"/>
            <a:r>
              <a:rPr lang="en-US" dirty="0"/>
              <a:t>Uses the </a:t>
            </a:r>
            <a:r>
              <a:rPr lang="en-US" dirty="0" err="1"/>
              <a:t>inverse_transform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Reconstruction using SVD</a:t>
            </a:r>
          </a:p>
          <a:p>
            <a:pPr lvl="1"/>
            <a:r>
              <a:rPr lang="en-US" dirty="0"/>
              <a:t>Note use of broadcasting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614007" y="4217584"/>
            <a:ext cx="1312109" cy="28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301897" y="3429000"/>
            <a:ext cx="2624219" cy="37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EF5B1D-18E3-4626-A180-5F522EC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5" y="1629761"/>
            <a:ext cx="48482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9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High-Dimensions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1539277"/>
            <a:ext cx="9868055" cy="4329817"/>
          </a:xfrm>
        </p:spPr>
        <p:txBody>
          <a:bodyPr/>
          <a:lstStyle/>
          <a:p>
            <a:r>
              <a:rPr lang="en-US" dirty="0"/>
              <a:t>Consider face recognition</a:t>
            </a:r>
          </a:p>
          <a:p>
            <a:r>
              <a:rPr lang="en-US" dirty="0"/>
              <a:t>Input is high-dimensional</a:t>
            </a:r>
          </a:p>
          <a:p>
            <a:pPr lvl="1"/>
            <a:r>
              <a:rPr lang="en-US" dirty="0"/>
              <a:t>Esp. for high resolution image</a:t>
            </a:r>
          </a:p>
          <a:p>
            <a:r>
              <a:rPr lang="en-US" dirty="0"/>
              <a:t>Resulting classifier:</a:t>
            </a:r>
          </a:p>
          <a:p>
            <a:pPr lvl="1"/>
            <a:r>
              <a:rPr lang="en-US" dirty="0"/>
              <a:t>Requires many parameters</a:t>
            </a:r>
          </a:p>
          <a:p>
            <a:pPr lvl="1"/>
            <a:r>
              <a:rPr lang="en-US" dirty="0"/>
              <a:t>Difficult to train</a:t>
            </a:r>
          </a:p>
          <a:p>
            <a:pPr lvl="1"/>
            <a:r>
              <a:rPr lang="en-US" dirty="0"/>
              <a:t>Needs many samples</a:t>
            </a:r>
          </a:p>
          <a:p>
            <a:pPr lvl="1"/>
            <a:r>
              <a:rPr lang="en-US" dirty="0"/>
              <a:t>Computationally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6BB2E-2C51-45E8-B534-A1517DB7EF44}"/>
              </a:ext>
            </a:extLst>
          </p:cNvPr>
          <p:cNvGrpSpPr/>
          <p:nvPr/>
        </p:nvGrpSpPr>
        <p:grpSpPr>
          <a:xfrm>
            <a:off x="6274475" y="2324900"/>
            <a:ext cx="4762837" cy="1443368"/>
            <a:chOff x="6274475" y="2324900"/>
            <a:chExt cx="4762837" cy="144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73C52-6499-4952-9565-33DE9783B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6274475" y="2691952"/>
              <a:ext cx="764488" cy="9473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CE9EC-8235-4451-86D5-FFE3EABA841D}"/>
                </a:ext>
              </a:extLst>
            </p:cNvPr>
            <p:cNvSpPr/>
            <p:nvPr/>
          </p:nvSpPr>
          <p:spPr>
            <a:xfrm>
              <a:off x="8281392" y="2714687"/>
              <a:ext cx="914400" cy="10535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6BA35-A772-483D-A4B0-14F3DF215197}"/>
                </a:ext>
              </a:extLst>
            </p:cNvPr>
            <p:cNvSpPr txBox="1"/>
            <p:nvPr/>
          </p:nvSpPr>
          <p:spPr>
            <a:xfrm>
              <a:off x="8267333" y="2324900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A82CA-A7B2-47D0-9790-330B0659911B}"/>
                </a:ext>
              </a:extLst>
            </p:cNvPr>
            <p:cNvSpPr txBox="1"/>
            <p:nvPr/>
          </p:nvSpPr>
          <p:spPr>
            <a:xfrm>
              <a:off x="10307945" y="2795068"/>
              <a:ext cx="72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Colin </a:t>
              </a:r>
              <a:br>
                <a:rPr lang="en-US" sz="1600" i="1" dirty="0"/>
              </a:br>
              <a:r>
                <a:rPr lang="en-US" sz="1600" i="1" dirty="0"/>
                <a:t>Powell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2E052C-3508-4F0D-83FD-EF1B4EA71087}"/>
                </a:ext>
              </a:extLst>
            </p:cNvPr>
            <p:cNvSpPr/>
            <p:nvPr/>
          </p:nvSpPr>
          <p:spPr>
            <a:xfrm>
              <a:off x="7136259" y="3025799"/>
              <a:ext cx="97840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8689FC-AF6D-4D46-8D76-7D45BFB54482}"/>
                </a:ext>
              </a:extLst>
            </p:cNvPr>
            <p:cNvSpPr/>
            <p:nvPr/>
          </p:nvSpPr>
          <p:spPr>
            <a:xfrm>
              <a:off x="9287847" y="2987470"/>
              <a:ext cx="978408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DC877C-841B-4B2C-A62D-98BFDCEC93F8}"/>
                </a:ext>
              </a:extLst>
            </p:cNvPr>
            <p:cNvSpPr txBox="1"/>
            <p:nvPr/>
          </p:nvSpPr>
          <p:spPr>
            <a:xfrm>
              <a:off x="6376385" y="2346328"/>
              <a:ext cx="560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Face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3CB918-FD58-4811-B940-1EA713EF3359}"/>
              </a:ext>
            </a:extLst>
          </p:cNvPr>
          <p:cNvSpPr txBox="1"/>
          <p:nvPr/>
        </p:nvSpPr>
        <p:spPr>
          <a:xfrm>
            <a:off x="6176118" y="3768268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High-dim </a:t>
            </a:r>
            <a:br>
              <a:rPr lang="en-US" sz="1600" dirty="0"/>
            </a:br>
            <a:r>
              <a:rPr lang="en-US" sz="1600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58820-7894-4A37-A109-5C18B3E24A79}"/>
              </a:ext>
            </a:extLst>
          </p:cNvPr>
          <p:cNvSpPr txBox="1"/>
          <p:nvPr/>
        </p:nvSpPr>
        <p:spPr>
          <a:xfrm>
            <a:off x="8114667" y="3768268"/>
            <a:ext cx="147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Complex,</a:t>
            </a:r>
            <a:br>
              <a:rPr lang="en-US" sz="1600" dirty="0"/>
            </a:br>
            <a:r>
              <a:rPr lang="en-US" sz="1600" dirty="0"/>
              <a:t>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28354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8" y="1680626"/>
            <a:ext cx="8959720" cy="3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1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767695"/>
          </a:xfrm>
        </p:spPr>
        <p:txBody>
          <a:bodyPr/>
          <a:lstStyle/>
          <a:p>
            <a:r>
              <a:rPr lang="en-US" dirty="0"/>
              <a:t>The PCs can be plotted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92" y="2655239"/>
            <a:ext cx="8658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simple example of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endParaRPr lang="en-US" dirty="0"/>
          </a:p>
          <a:p>
            <a:r>
              <a:rPr lang="en-US" dirty="0"/>
              <a:t>Tries to find low-dim representation</a:t>
            </a:r>
          </a:p>
          <a:p>
            <a:r>
              <a:rPr lang="en-US" dirty="0"/>
              <a:t>Restricted to linear transforms</a:t>
            </a:r>
          </a:p>
          <a:p>
            <a:r>
              <a:rPr lang="en-US" dirty="0"/>
              <a:t>Not very good for images and complex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59311" y="4144160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High-dim </a:t>
                </a:r>
                <a:br>
                  <a:rPr lang="en-US" dirty="0"/>
                </a:br>
                <a:r>
                  <a:rPr lang="en-US" dirty="0"/>
                  <a:t>object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blipFill>
                <a:blip r:embed="rId2"/>
                <a:stretch>
                  <a:fillRect l="-4444" r="-38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160628" y="4144160"/>
            <a:ext cx="302003" cy="31878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0628" y="4144158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Low-dim </a:t>
                </a:r>
                <a:br>
                  <a:rPr lang="en-US" dirty="0"/>
                </a:b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blipFill>
                <a:blip r:embed="rId3"/>
                <a:stretch>
                  <a:fillRect l="-3101" r="-348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Approximation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blipFill>
                <a:blip r:embed="rId4"/>
                <a:stretch>
                  <a:fillRect l="-2692" t="-3774" r="-30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961314" y="430355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5462631" y="4303548"/>
            <a:ext cx="2367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980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500877"/>
          </a:xfrm>
        </p:spPr>
        <p:txBody>
          <a:bodyPr/>
          <a:lstStyle/>
          <a:p>
            <a:r>
              <a:rPr lang="en-US" dirty="0"/>
              <a:t>Can use deep networks for learning complex latent representations and their inverses</a:t>
            </a:r>
          </a:p>
          <a:p>
            <a:pPr lvl="1"/>
            <a:r>
              <a:rPr lang="en-US" dirty="0">
                <a:hlinkClick r:id="rId2"/>
              </a:rPr>
              <a:t>http://www.cc.gatech.edu/~hays/7476/projects/Avery_Wenchen/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https://swarbrickjones.wordpress.com/2016/01/13/enhancing-images-using-deep-convolutional-generative-adversarial-networks-dcgans/</a:t>
            </a:r>
            <a:r>
              <a:rPr lang="en-US" dirty="0"/>
              <a:t>   (Code in </a:t>
            </a:r>
            <a:r>
              <a:rPr lang="en-US" dirty="0" err="1"/>
              <a:t>Theano</a:t>
            </a:r>
            <a:r>
              <a:rPr lang="en-US" dirty="0"/>
              <a:t> not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31" y="2909823"/>
            <a:ext cx="85629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82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3211" y="370418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5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083A-2F05-4190-A2B6-BCB7C87A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Using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Many problems:  Dimensionality of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too large</a:t>
                </a:r>
              </a:p>
              <a:p>
                <a:pPr lvl="1"/>
                <a:r>
                  <a:rPr lang="en-US" dirty="0"/>
                  <a:t>Classifier in original space will have too many parameters</a:t>
                </a:r>
              </a:p>
              <a:p>
                <a:r>
                  <a:rPr lang="en-US" dirty="0"/>
                  <a:t>Key idea: </a:t>
                </a:r>
              </a:p>
              <a:p>
                <a:pPr lvl="1"/>
                <a:r>
                  <a:rPr lang="en-US" dirty="0"/>
                  <a:t>Learn a dimension reducing transform via PCA: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Train classifier on low-dim transform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  <a:blipFill>
                <a:blip r:embed="rId2"/>
                <a:stretch>
                  <a:fillRect l="-1333" t="-6967" b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9B99-6869-4A7B-B730-0A56B122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8D95-4F99-49EA-81D6-415D8AAD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9" y="1759626"/>
            <a:ext cx="1013270" cy="134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/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Original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High-dim</a:t>
                </a:r>
                <a:br>
                  <a:rPr lang="en-US" sz="1600" dirty="0"/>
                </a:br>
                <a:r>
                  <a:rPr lang="en-US" sz="1600" dirty="0"/>
                  <a:t>(e.g. 1850)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blipFill>
                <a:blip r:embed="rId4"/>
                <a:stretch>
                  <a:fillRect l="-2825" t="-2206" r="-226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64BB44-DC89-4F14-9924-01CEFD3F55F5}"/>
              </a:ext>
            </a:extLst>
          </p:cNvPr>
          <p:cNvSpPr/>
          <p:nvPr/>
        </p:nvSpPr>
        <p:spPr>
          <a:xfrm>
            <a:off x="3508475" y="1976142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9E08-2BCB-46E8-9FB3-A858E8AC8E70}"/>
              </a:ext>
            </a:extLst>
          </p:cNvPr>
          <p:cNvSpPr/>
          <p:nvPr/>
        </p:nvSpPr>
        <p:spPr>
          <a:xfrm>
            <a:off x="5459195" y="2152926"/>
            <a:ext cx="121920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/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Low-dim</a:t>
                </a:r>
                <a:br>
                  <a:rPr lang="en-US" sz="1600" dirty="0"/>
                </a:br>
                <a:r>
                  <a:rPr lang="en-US" sz="1600" dirty="0"/>
                  <a:t>(e.g. ~50)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blipFill>
                <a:blip r:embed="rId5"/>
                <a:stretch>
                  <a:fillRect l="-3774" r="-188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10892-CF72-478A-A3D2-B12C5CCCB9CE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715019" y="2433342"/>
            <a:ext cx="793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42E51-C10C-4880-AA2C-C17F47864EC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22875" y="2433342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5AC399-F158-4C98-9B71-4EA42706DE35}"/>
              </a:ext>
            </a:extLst>
          </p:cNvPr>
          <p:cNvSpPr txBox="1"/>
          <p:nvPr/>
        </p:nvSpPr>
        <p:spPr>
          <a:xfrm>
            <a:off x="3427419" y="3001591"/>
            <a:ext cx="1076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PCA transform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A3A00-EB5C-42D0-AD21-E4B44E5FAFF4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581115" y="2433342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46310-612E-4423-8767-67113F1245E7}"/>
              </a:ext>
            </a:extLst>
          </p:cNvPr>
          <p:cNvSpPr/>
          <p:nvPr/>
        </p:nvSpPr>
        <p:spPr>
          <a:xfrm>
            <a:off x="6879563" y="1976142"/>
            <a:ext cx="9144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E86D6-D2C1-44E8-ADD0-D90C3A998803}"/>
              </a:ext>
            </a:extLst>
          </p:cNvPr>
          <p:cNvSpPr txBox="1"/>
          <p:nvPr/>
        </p:nvSpPr>
        <p:spPr>
          <a:xfrm>
            <a:off x="6798507" y="2984484"/>
            <a:ext cx="10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F1EBA-463A-450F-BD74-499AD7AC9FA5}"/>
              </a:ext>
            </a:extLst>
          </p:cNvPr>
          <p:cNvCxnSpPr>
            <a:cxnSpLocks/>
          </p:cNvCxnSpPr>
          <p:nvPr/>
        </p:nvCxnSpPr>
        <p:spPr>
          <a:xfrm>
            <a:off x="7793963" y="2457707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/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  <a:blipFill>
                <a:blip r:embed="rId6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B0297E5-1285-4030-999A-21B03FFA5893}"/>
              </a:ext>
            </a:extLst>
          </p:cNvPr>
          <p:cNvSpPr txBox="1"/>
          <p:nvPr/>
        </p:nvSpPr>
        <p:spPr>
          <a:xfrm>
            <a:off x="8960480" y="2738262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“George Bush”</a:t>
            </a:r>
          </a:p>
        </p:txBody>
      </p:sp>
    </p:spTree>
    <p:extLst>
      <p:ext uri="{BB962C8B-B14F-4D97-AF65-F5344CB8AC3E}">
        <p14:creationId xmlns:p14="http://schemas.microsoft.com/office/powerpoint/2010/main" val="34100524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E4C6-67AA-488B-8AAC-63BEB1AE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Would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C85A-8C5B-408D-B4AF-A757AD02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28" y="1539277"/>
            <a:ext cx="4830451" cy="4329817"/>
          </a:xfrm>
        </p:spPr>
        <p:txBody>
          <a:bodyPr/>
          <a:lstStyle/>
          <a:p>
            <a:r>
              <a:rPr lang="en-US" dirty="0"/>
              <a:t>PCA works if:</a:t>
            </a:r>
            <a:br>
              <a:rPr lang="en-US" dirty="0"/>
            </a:br>
            <a:r>
              <a:rPr lang="en-US" dirty="0"/>
              <a:t>classes are separable in transformed domain</a:t>
            </a:r>
          </a:p>
          <a:p>
            <a:endParaRPr lang="en-US" dirty="0"/>
          </a:p>
          <a:p>
            <a:r>
              <a:rPr lang="en-US" dirty="0"/>
              <a:t>Example to right:</a:t>
            </a:r>
          </a:p>
          <a:p>
            <a:pPr lvl="1"/>
            <a:r>
              <a:rPr lang="en-US" dirty="0"/>
              <a:t>MNIST digits plotted in two PCs</a:t>
            </a:r>
          </a:p>
          <a:p>
            <a:pPr lvl="1"/>
            <a:r>
              <a:rPr lang="en-US" dirty="0"/>
              <a:t>Can mostly separate the </a:t>
            </a:r>
            <a:r>
              <a:rPr lang="en-US" dirty="0" err="1"/>
              <a:t>classses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AD56-5CD8-417F-AA2C-ABD03739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EC4B328-14E7-4B0E-BF75-CA0947EF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0" y="1883326"/>
            <a:ext cx="5894479" cy="29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35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 not include test data in PCA fit!</a:t>
                </a:r>
              </a:p>
              <a:p>
                <a:pPr lvl="1"/>
                <a:r>
                  <a:rPr lang="en-US" dirty="0"/>
                  <a:t>Many students make this mistake.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error rate / MSE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219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number of PCs and other parameters use cross-validation</a:t>
                </a:r>
              </a:p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each set of parameters: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numPCs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(e.g. error rate / MSE)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 the parameters with lowest score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15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259EC1-60CB-49E1-AD2C-5A295528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44719"/>
            <a:ext cx="4848225" cy="452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3434-3871-48D0-B245-D2A7B848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SVM classification with PCAs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ED94-07CF-4B64-89C3-BA34313A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39277"/>
            <a:ext cx="4956048" cy="4329817"/>
          </a:xfrm>
        </p:spPr>
        <p:txBody>
          <a:bodyPr/>
          <a:lstStyle/>
          <a:p>
            <a:r>
              <a:rPr lang="en-US" dirty="0"/>
              <a:t>Parameters to search</a:t>
            </a:r>
          </a:p>
          <a:p>
            <a:pPr lvl="1"/>
            <a:r>
              <a:rPr lang="en-US" dirty="0"/>
              <a:t>Number of PCs and gamma</a:t>
            </a:r>
          </a:p>
          <a:p>
            <a:pPr lvl="1"/>
            <a:endParaRPr lang="en-US" dirty="0"/>
          </a:p>
          <a:p>
            <a:r>
              <a:rPr lang="en-US" dirty="0"/>
              <a:t>Fit on the training data.  </a:t>
            </a:r>
          </a:p>
          <a:p>
            <a:pPr lvl="1"/>
            <a:r>
              <a:rPr lang="en-US" dirty="0"/>
              <a:t>This is in the loop! </a:t>
            </a:r>
          </a:p>
          <a:p>
            <a:r>
              <a:rPr lang="en-US" dirty="0"/>
              <a:t>Transform the data</a:t>
            </a:r>
          </a:p>
          <a:p>
            <a:endParaRPr lang="en-US" dirty="0"/>
          </a:p>
          <a:p>
            <a:r>
              <a:rPr lang="en-US" dirty="0"/>
              <a:t>Fit classifier on transformed training data</a:t>
            </a:r>
          </a:p>
          <a:p>
            <a:r>
              <a:rPr lang="en-US" dirty="0"/>
              <a:t>Test on the transformed test data</a:t>
            </a:r>
          </a:p>
          <a:p>
            <a:r>
              <a:rPr lang="en-US" dirty="0"/>
              <a:t>Score on test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A276-2170-42A1-BDCD-F11CCD47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332A37-39A9-4BB1-8C8E-48BDE00952A0}"/>
              </a:ext>
            </a:extLst>
          </p:cNvPr>
          <p:cNvCxnSpPr/>
          <p:nvPr/>
        </p:nvCxnSpPr>
        <p:spPr>
          <a:xfrm flipH="1">
            <a:off x="3346704" y="1676400"/>
            <a:ext cx="316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BE428-7383-41F1-BD73-238ADBA741BF}"/>
              </a:ext>
            </a:extLst>
          </p:cNvPr>
          <p:cNvCxnSpPr/>
          <p:nvPr/>
        </p:nvCxnSpPr>
        <p:spPr>
          <a:xfrm flipH="1">
            <a:off x="5871808" y="2841441"/>
            <a:ext cx="638720" cy="12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024480-88C6-4398-997A-62E7649E7451}"/>
              </a:ext>
            </a:extLst>
          </p:cNvPr>
          <p:cNvCxnSpPr>
            <a:cxnSpLocks/>
          </p:cNvCxnSpPr>
          <p:nvPr/>
        </p:nvCxnSpPr>
        <p:spPr>
          <a:xfrm flipH="1">
            <a:off x="3255264" y="3529584"/>
            <a:ext cx="3297936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EEB85-B52B-499B-B8AB-EB15DE19A675}"/>
              </a:ext>
            </a:extLst>
          </p:cNvPr>
          <p:cNvCxnSpPr/>
          <p:nvPr/>
        </p:nvCxnSpPr>
        <p:spPr>
          <a:xfrm flipH="1">
            <a:off x="4620768" y="4468368"/>
            <a:ext cx="1932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1ECB43-5338-4578-8D6A-6F6376710244}"/>
              </a:ext>
            </a:extLst>
          </p:cNvPr>
          <p:cNvCxnSpPr/>
          <p:nvPr/>
        </p:nvCxnSpPr>
        <p:spPr>
          <a:xfrm flipH="1">
            <a:off x="3438144" y="4931664"/>
            <a:ext cx="3072384" cy="8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72C2-190A-458D-A737-11CB7F1C4638}"/>
              </a:ext>
            </a:extLst>
          </p:cNvPr>
          <p:cNvCxnSpPr/>
          <p:nvPr/>
        </p:nvCxnSpPr>
        <p:spPr>
          <a:xfrm flipH="1">
            <a:off x="4748784" y="5401056"/>
            <a:ext cx="1761744" cy="1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2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3429000"/>
            <a:ext cx="9868055" cy="2440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Dimensionality reduction:</a:t>
            </a:r>
          </a:p>
          <a:p>
            <a:pPr lvl="1"/>
            <a:r>
              <a:rPr lang="en-US" dirty="0"/>
              <a:t>Reduce the input dimension to lower dimensional representation</a:t>
            </a:r>
          </a:p>
          <a:p>
            <a:r>
              <a:rPr lang="en-US" dirty="0"/>
              <a:t>Can build simpler classifier</a:t>
            </a:r>
          </a:p>
          <a:p>
            <a:r>
              <a:rPr lang="en-US" dirty="0"/>
              <a:t>Low-dimensional representational also good for:</a:t>
            </a:r>
          </a:p>
          <a:p>
            <a:pPr lvl="1"/>
            <a:r>
              <a:rPr lang="en-US" dirty="0"/>
              <a:t>Visualizing data</a:t>
            </a:r>
          </a:p>
          <a:p>
            <a:pPr lvl="1"/>
            <a:r>
              <a:rPr lang="en-US" dirty="0"/>
              <a:t>Clustering and other unsupervised tasks</a:t>
            </a:r>
          </a:p>
          <a:p>
            <a:pPr lvl="1"/>
            <a:r>
              <a:rPr lang="en-US" dirty="0"/>
              <a:t>Finding underlying structure of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DB83B8-1AFE-45B7-AEAA-BAA393643BF7}"/>
              </a:ext>
            </a:extLst>
          </p:cNvPr>
          <p:cNvGrpSpPr/>
          <p:nvPr/>
        </p:nvGrpSpPr>
        <p:grpSpPr>
          <a:xfrm>
            <a:off x="6582403" y="1489668"/>
            <a:ext cx="3208481" cy="1476769"/>
            <a:chOff x="6582403" y="1489668"/>
            <a:chExt cx="3208481" cy="14767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F77135-36EE-4BC3-AD0D-31B4D71F6E98}"/>
                </a:ext>
              </a:extLst>
            </p:cNvPr>
            <p:cNvSpPr/>
            <p:nvPr/>
          </p:nvSpPr>
          <p:spPr>
            <a:xfrm>
              <a:off x="7257936" y="2193421"/>
              <a:ext cx="914400" cy="773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6EF0D-BC68-44C6-B074-5F5D48F051B7}"/>
                </a:ext>
              </a:extLst>
            </p:cNvPr>
            <p:cNvSpPr txBox="1"/>
            <p:nvPr/>
          </p:nvSpPr>
          <p:spPr>
            <a:xfrm>
              <a:off x="7204439" y="1489668"/>
              <a:ext cx="1023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Simple </a:t>
              </a:r>
              <a:br>
                <a:rPr lang="en-US" dirty="0"/>
              </a:br>
              <a:r>
                <a:rPr lang="en-US" dirty="0"/>
                <a:t>Classifier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E63EF5-5F60-460A-87FD-D8F8B1C638A3}"/>
                </a:ext>
              </a:extLst>
            </p:cNvPr>
            <p:cNvSpPr txBox="1"/>
            <p:nvPr/>
          </p:nvSpPr>
          <p:spPr>
            <a:xfrm>
              <a:off x="8993230" y="2283679"/>
              <a:ext cx="797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Colin </a:t>
              </a:r>
              <a:br>
                <a:rPr lang="en-US" i="1" dirty="0"/>
              </a:br>
              <a:r>
                <a:rPr lang="en-US" i="1" dirty="0"/>
                <a:t>Powell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EE54D54-736C-4524-BAC1-E75A93C3D12F}"/>
                </a:ext>
              </a:extLst>
            </p:cNvPr>
            <p:cNvSpPr/>
            <p:nvPr/>
          </p:nvSpPr>
          <p:spPr>
            <a:xfrm>
              <a:off x="8260967" y="2463327"/>
              <a:ext cx="629545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E56F9B-4180-448E-8032-636A8E16561E}"/>
                </a:ext>
              </a:extLst>
            </p:cNvPr>
            <p:cNvSpPr/>
            <p:nvPr/>
          </p:nvSpPr>
          <p:spPr>
            <a:xfrm>
              <a:off x="6582403" y="2462868"/>
              <a:ext cx="67636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E888C1-EAE1-47DE-AC7A-5F2442FD5453}"/>
              </a:ext>
            </a:extLst>
          </p:cNvPr>
          <p:cNvGrpSpPr/>
          <p:nvPr/>
        </p:nvGrpSpPr>
        <p:grpSpPr>
          <a:xfrm>
            <a:off x="2622516" y="1516117"/>
            <a:ext cx="4291759" cy="1565456"/>
            <a:chOff x="2622516" y="1516117"/>
            <a:chExt cx="4291759" cy="15654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5CEB20-172F-4232-80F3-8EABB6A4A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2711716" y="2134223"/>
              <a:ext cx="764488" cy="9473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F0C7-244D-434C-BD68-ECA1C41BE571}"/>
                </a:ext>
              </a:extLst>
            </p:cNvPr>
            <p:cNvSpPr/>
            <p:nvPr/>
          </p:nvSpPr>
          <p:spPr>
            <a:xfrm>
              <a:off x="4597520" y="2207124"/>
              <a:ext cx="914400" cy="773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5F5597F-0F54-4757-88AA-95AB3531D31B}"/>
                </a:ext>
              </a:extLst>
            </p:cNvPr>
            <p:cNvSpPr/>
            <p:nvPr/>
          </p:nvSpPr>
          <p:spPr>
            <a:xfrm>
              <a:off x="3648090" y="2406650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C8A343-BF12-4093-A6E3-51C3BA9C0228}"/>
                </a:ext>
              </a:extLst>
            </p:cNvPr>
            <p:cNvSpPr/>
            <p:nvPr/>
          </p:nvSpPr>
          <p:spPr>
            <a:xfrm>
              <a:off x="6293706" y="2305271"/>
              <a:ext cx="222548" cy="5767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F2DCBD-C9BE-46D9-BC0B-B92DB5646136}"/>
                </a:ext>
              </a:extLst>
            </p:cNvPr>
            <p:cNvSpPr txBox="1"/>
            <p:nvPr/>
          </p:nvSpPr>
          <p:spPr>
            <a:xfrm>
              <a:off x="2622516" y="1549448"/>
              <a:ext cx="942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High-dim</a:t>
              </a:r>
              <a:br>
                <a:rPr lang="en-US" sz="1600" dirty="0"/>
              </a:br>
              <a:r>
                <a:rPr lang="en-US" sz="1600" dirty="0"/>
                <a:t>input</a:t>
              </a: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D4B2E914-75B0-4E2D-8B11-407D96DC4455}"/>
                </a:ext>
              </a:extLst>
            </p:cNvPr>
            <p:cNvSpPr/>
            <p:nvPr/>
          </p:nvSpPr>
          <p:spPr>
            <a:xfrm>
              <a:off x="5544994" y="2449165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5944C-0366-4C56-B832-C1460085A548}"/>
                </a:ext>
              </a:extLst>
            </p:cNvPr>
            <p:cNvSpPr txBox="1"/>
            <p:nvPr/>
          </p:nvSpPr>
          <p:spPr>
            <a:xfrm>
              <a:off x="5916181" y="1819325"/>
              <a:ext cx="998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Low-dim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086661-88C2-400F-86C6-E3BFEBB264E9}"/>
                </a:ext>
              </a:extLst>
            </p:cNvPr>
            <p:cNvSpPr txBox="1"/>
            <p:nvPr/>
          </p:nvSpPr>
          <p:spPr>
            <a:xfrm>
              <a:off x="4341223" y="1516117"/>
              <a:ext cx="1426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Dimensionality</a:t>
              </a:r>
              <a:b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0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1D9C-C3A4-4BE5-B935-7A97BEE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Parameter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</p:spPr>
            <p:txBody>
              <a:bodyPr/>
              <a:lstStyle/>
              <a:p>
                <a:r>
                  <a:rPr lang="en-US" dirty="0"/>
                  <a:t>Search over:</a:t>
                </a:r>
              </a:p>
              <a:p>
                <a:pPr lvl="1"/>
                <a:r>
                  <a:rPr lang="en-US" dirty="0"/>
                  <a:t>Number of PCs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25,50,75,100,200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∈{0.001,0.004, 0.01, 0.1}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Plotted is the test accuracy</a:t>
                </a:r>
              </a:p>
              <a:p>
                <a:endParaRPr lang="en-US" dirty="0"/>
              </a:p>
              <a:p>
                <a:r>
                  <a:rPr lang="en-US" dirty="0"/>
                  <a:t>Best test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≈85%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  <a:blipFill>
                <a:blip r:embed="rId2"/>
                <a:stretch>
                  <a:fillRect l="-3179" t="-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852E-A016-41A0-9D08-531B14C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9F8B6-8023-46F4-A344-E0B76AA5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4652794"/>
            <a:ext cx="3085869" cy="608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A3FA9-45A7-4007-896F-55E9756316DF}"/>
              </a:ext>
            </a:extLst>
          </p:cNvPr>
          <p:cNvSpPr txBox="1"/>
          <p:nvPr/>
        </p:nvSpPr>
        <p:spPr>
          <a:xfrm>
            <a:off x="7555153" y="1597153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BE48E-0356-4158-BD8D-F07ECD12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56" y="2005780"/>
            <a:ext cx="3448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ADAD-08C9-4B2D-90B6-C14206D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9157-BBE2-49BA-B043-5865C17B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921" y="1554391"/>
            <a:ext cx="2523744" cy="728435"/>
          </a:xfrm>
        </p:spPr>
        <p:txBody>
          <a:bodyPr/>
          <a:lstStyle/>
          <a:p>
            <a:r>
              <a:rPr lang="en-US" dirty="0"/>
              <a:t>Correct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537E-EB04-4E4D-B747-5067E763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7574-2A75-46B5-AA08-D8585CA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47" y="2027536"/>
            <a:ext cx="2523745" cy="3431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F4E99-B9FA-4EDD-86B5-AA511CBF3AB5}"/>
              </a:ext>
            </a:extLst>
          </p:cNvPr>
          <p:cNvSpPr txBox="1"/>
          <p:nvPr/>
        </p:nvSpPr>
        <p:spPr>
          <a:xfrm>
            <a:off x="220665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61B6-E569-42B8-8A27-F29D3C957F21}"/>
              </a:ext>
            </a:extLst>
          </p:cNvPr>
          <p:cNvSpPr txBox="1"/>
          <p:nvPr/>
        </p:nvSpPr>
        <p:spPr>
          <a:xfrm>
            <a:off x="337179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A400B8-C9E9-4CFF-B0DF-C8F5A5D49BDB}"/>
              </a:ext>
            </a:extLst>
          </p:cNvPr>
          <p:cNvSpPr txBox="1">
            <a:spLocks/>
          </p:cNvSpPr>
          <p:nvPr/>
        </p:nvSpPr>
        <p:spPr>
          <a:xfrm>
            <a:off x="5693211" y="1554391"/>
            <a:ext cx="2523744" cy="7284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CED1-5145-43E8-BEB5-1B27B3BD6485}"/>
              </a:ext>
            </a:extLst>
          </p:cNvPr>
          <p:cNvSpPr txBox="1"/>
          <p:nvPr/>
        </p:nvSpPr>
        <p:spPr>
          <a:xfrm>
            <a:off x="578994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3A02-E4C5-496C-9A24-AEDE7AE41BDD}"/>
              </a:ext>
            </a:extLst>
          </p:cNvPr>
          <p:cNvSpPr txBox="1"/>
          <p:nvPr/>
        </p:nvSpPr>
        <p:spPr>
          <a:xfrm>
            <a:off x="695508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438CC-B5E8-4AA8-9EF4-104DE299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45" y="2087775"/>
            <a:ext cx="2577006" cy="3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1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14923" y="415833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918035-A8B2-4D34-852C-3A75425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Low-Rank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EAE1F-65CB-44A7-AD6C-52B9092FD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SVD can be used for a </a:t>
                </a:r>
                <a:r>
                  <a:rPr lang="en-US" dirty="0">
                    <a:solidFill>
                      <a:schemeClr val="accent1"/>
                    </a:solidFill>
                  </a:rPr>
                  <a:t>low-rank approximation</a:t>
                </a:r>
              </a:p>
              <a:p>
                <a:r>
                  <a:rPr lang="en-US" dirty="0"/>
                  <a:t>SVD can be written: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term approximation: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Properties: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small then matrix is well approximated by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EAE1F-65CB-44A7-AD6C-52B9092FD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533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55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2528423" y="1652028"/>
            <a:ext cx="1447800" cy="1676400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Low-Rank Approximation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</p:spPr>
            <p:txBody>
              <a:bodyPr/>
              <a:lstStyle/>
              <a:p>
                <a:r>
                  <a:rPr lang="en-US" dirty="0"/>
                  <a:t>Can show:  Reconstructed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optimal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approximation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  <a:blipFill>
                <a:blip r:embed="rId3"/>
                <a:stretch>
                  <a:fillRect l="-1455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5866935" y="1761565"/>
            <a:ext cx="1136650" cy="1060450"/>
            <a:chOff x="2976" y="1344"/>
            <a:chExt cx="716" cy="668"/>
          </a:xfrm>
        </p:grpSpPr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2980" y="1348"/>
              <a:ext cx="712" cy="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4" name="Rectangle 22"/>
                <p:cNvSpPr>
                  <a:spLocks noChangeArrowheads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en-US" sz="2400" i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94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96" name="Group 24"/>
            <p:cNvGrpSpPr>
              <a:grpSpLocks/>
            </p:cNvGrpSpPr>
            <p:nvPr/>
          </p:nvGrpSpPr>
          <p:grpSpPr bwMode="auto">
            <a:xfrm>
              <a:off x="2976" y="1344"/>
              <a:ext cx="336" cy="288"/>
              <a:chOff x="3024" y="2208"/>
              <a:chExt cx="336" cy="288"/>
            </a:xfrm>
          </p:grpSpPr>
          <p:sp>
            <p:nvSpPr>
              <p:cNvPr id="3097" name="Rectangle 25"/>
              <p:cNvSpPr>
                <a:spLocks noChangeArrowheads="1"/>
              </p:cNvSpPr>
              <p:nvPr/>
            </p:nvSpPr>
            <p:spPr bwMode="auto">
              <a:xfrm>
                <a:off x="3028" y="2212"/>
                <a:ext cx="328" cy="28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Line 26"/>
              <p:cNvSpPr>
                <a:spLocks noChangeShapeType="1"/>
              </p:cNvSpPr>
              <p:nvPr/>
            </p:nvSpPr>
            <p:spPr bwMode="auto">
              <a:xfrm>
                <a:off x="3024" y="2208"/>
                <a:ext cx="33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3099" name="Group 27"/>
          <p:cNvGrpSpPr>
            <a:grpSpLocks/>
          </p:cNvGrpSpPr>
          <p:nvPr/>
        </p:nvGrpSpPr>
        <p:grpSpPr bwMode="auto">
          <a:xfrm>
            <a:off x="4593760" y="1685365"/>
            <a:ext cx="4260850" cy="1587500"/>
            <a:chOff x="2174" y="1296"/>
            <a:chExt cx="2684" cy="1000"/>
          </a:xfrm>
        </p:grpSpPr>
        <p:grpSp>
          <p:nvGrpSpPr>
            <p:cNvPr id="3100" name="Group 28"/>
            <p:cNvGrpSpPr>
              <a:grpSpLocks/>
            </p:cNvGrpSpPr>
            <p:nvPr/>
          </p:nvGrpSpPr>
          <p:grpSpPr bwMode="auto">
            <a:xfrm>
              <a:off x="2174" y="1296"/>
              <a:ext cx="590" cy="1000"/>
              <a:chOff x="2174" y="1296"/>
              <a:chExt cx="590" cy="1000"/>
            </a:xfrm>
          </p:grpSpPr>
          <p:sp>
            <p:nvSpPr>
              <p:cNvPr id="3101" name="Rectangle 29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568" cy="1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Rectangle 30"/>
              <p:cNvSpPr>
                <a:spLocks noChangeArrowheads="1"/>
              </p:cNvSpPr>
              <p:nvPr/>
            </p:nvSpPr>
            <p:spPr bwMode="auto">
              <a:xfrm>
                <a:off x="2304" y="1666"/>
                <a:ext cx="46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endParaRPr lang="en-US" altLang="en-US" sz="24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04" name="Rectangle 32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232" cy="1000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05" name="Group 33"/>
            <p:cNvGrpSpPr>
              <a:grpSpLocks/>
            </p:cNvGrpSpPr>
            <p:nvPr/>
          </p:nvGrpSpPr>
          <p:grpSpPr bwMode="auto">
            <a:xfrm>
              <a:off x="3888" y="1296"/>
              <a:ext cx="970" cy="816"/>
              <a:chOff x="3984" y="2736"/>
              <a:chExt cx="970" cy="816"/>
            </a:xfrm>
          </p:grpSpPr>
          <p:sp>
            <p:nvSpPr>
              <p:cNvPr id="3106" name="Rectangle 34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60" cy="8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7" name="Rectangle 35"/>
              <p:cNvSpPr>
                <a:spLocks noChangeArrowheads="1"/>
              </p:cNvSpPr>
              <p:nvPr/>
            </p:nvSpPr>
            <p:spPr bwMode="auto">
              <a:xfrm>
                <a:off x="3994" y="2736"/>
                <a:ext cx="960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Rectangle 36"/>
              <p:cNvSpPr>
                <a:spLocks noChangeArrowheads="1"/>
              </p:cNvSpPr>
              <p:nvPr/>
            </p:nvSpPr>
            <p:spPr bwMode="auto">
              <a:xfrm>
                <a:off x="4272" y="2966"/>
                <a:ext cx="357" cy="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endParaRPr lang="en-US" alt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0" hangingPunct="0"/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’</a:t>
                </a:r>
              </a:p>
            </p:txBody>
          </p:sp>
          <p:sp>
            <p:nvSpPr>
              <p:cNvPr id="3110" name="Rectangle 38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52" cy="23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6019336" y="3361766"/>
            <a:ext cx="79989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k</a:t>
            </a: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4571535" y="3339541"/>
            <a:ext cx="86882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 X k</a:t>
            </a:r>
          </a:p>
        </p:txBody>
      </p:sp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7467136" y="3269691"/>
            <a:ext cx="8175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p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4092111" y="1891741"/>
            <a:ext cx="35907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2568111" y="3415741"/>
            <a:ext cx="885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 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/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27390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719-7F34-48CF-8C13-235D429A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D63E-7719-4976-8E40-5680D498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364115" cy="3765754"/>
          </a:xfrm>
        </p:spPr>
        <p:txBody>
          <a:bodyPr/>
          <a:lstStyle/>
          <a:p>
            <a:r>
              <a:rPr lang="en-US" dirty="0"/>
              <a:t>How do you recommend a movie to a user?</a:t>
            </a:r>
          </a:p>
          <a:p>
            <a:r>
              <a:rPr lang="en-US" dirty="0" err="1"/>
              <a:t>MovieLens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Get past ratings from users</a:t>
            </a:r>
          </a:p>
          <a:p>
            <a:pPr lvl="1"/>
            <a:r>
              <a:rPr lang="en-US" dirty="0"/>
              <a:t>Make recommendations for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F9BD-F943-4445-800A-790703D9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2050" name="Picture 2" descr="Image result for movie recommendations">
            <a:extLst>
              <a:ext uri="{FF2B5EF4-FFF2-40B4-BE49-F238E27FC236}">
                <a16:creationId xmlns:a16="http://schemas.microsoft.com/office/drawing/2014/main" id="{F20C36B8-B1F8-422C-B8FC-DFCEFB7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38" y="2590991"/>
            <a:ext cx="5206782" cy="27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B726-8F43-4F1A-B5F7-A551193A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3790556"/>
            <a:ext cx="5267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13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E39-85DB-473B-90E5-74E4945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F90F-4208-4095-A359-D74CC91B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165854" cy="4329817"/>
          </a:xfrm>
        </p:spPr>
        <p:txBody>
          <a:bodyPr/>
          <a:lstStyle/>
          <a:p>
            <a:r>
              <a:rPr lang="en-US" dirty="0"/>
              <a:t>Data can be represented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ratings matrix</a:t>
            </a:r>
          </a:p>
          <a:p>
            <a:pPr lvl="1"/>
            <a:r>
              <a:rPr lang="en-US" dirty="0"/>
              <a:t>Users x movies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/>
              <a:t>: Most users have only rated a small fraction</a:t>
            </a:r>
          </a:p>
          <a:p>
            <a:r>
              <a:rPr lang="en-US" dirty="0"/>
              <a:t>Need to estimate unseen entries </a:t>
            </a:r>
          </a:p>
          <a:p>
            <a:pPr lvl="1"/>
            <a:r>
              <a:rPr lang="en-US" dirty="0"/>
              <a:t>Very sparse</a:t>
            </a:r>
          </a:p>
          <a:p>
            <a:r>
              <a:rPr lang="en-US" dirty="0"/>
              <a:t>How can we do complete this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B45E-F747-42E1-9C5C-6E8B418B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071CC-DE08-4CEC-AAFB-EAC11D0F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7" y="4155288"/>
            <a:ext cx="5695950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2069F-64F1-433C-A591-58E8395FD92C}"/>
              </a:ext>
            </a:extLst>
          </p:cNvPr>
          <p:cNvSpPr/>
          <p:nvPr/>
        </p:nvSpPr>
        <p:spPr>
          <a:xfrm>
            <a:off x="7725429" y="2369152"/>
            <a:ext cx="2856556" cy="27658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E13F-7C19-456A-A0C7-7583DD574627}"/>
              </a:ext>
            </a:extLst>
          </p:cNvPr>
          <p:cNvSpPr txBox="1"/>
          <p:nvPr/>
        </p:nvSpPr>
        <p:spPr>
          <a:xfrm rot="16200000">
            <a:off x="7119277" y="351951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47328-EB95-4534-9529-03D8750D7CDC}"/>
              </a:ext>
            </a:extLst>
          </p:cNvPr>
          <p:cNvSpPr txBox="1"/>
          <p:nvPr/>
        </p:nvSpPr>
        <p:spPr>
          <a:xfrm>
            <a:off x="8832552" y="1775645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9EB63-FA59-4CF6-8B5C-6FC35095C80E}"/>
              </a:ext>
            </a:extLst>
          </p:cNvPr>
          <p:cNvSpPr/>
          <p:nvPr/>
        </p:nvSpPr>
        <p:spPr>
          <a:xfrm>
            <a:off x="8186928" y="31638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656F-4FE4-4977-83E6-77E4B2DB7582}"/>
              </a:ext>
            </a:extLst>
          </p:cNvPr>
          <p:cNvSpPr/>
          <p:nvPr/>
        </p:nvSpPr>
        <p:spPr>
          <a:xfrm>
            <a:off x="8339328" y="33162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8F434-F23E-41BB-9F94-AD561DAAEB5D}"/>
              </a:ext>
            </a:extLst>
          </p:cNvPr>
          <p:cNvSpPr/>
          <p:nvPr/>
        </p:nvSpPr>
        <p:spPr>
          <a:xfrm>
            <a:off x="8945511" y="3642359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A1511-9903-4629-8053-6AFE9AED7489}"/>
              </a:ext>
            </a:extLst>
          </p:cNvPr>
          <p:cNvSpPr/>
          <p:nvPr/>
        </p:nvSpPr>
        <p:spPr>
          <a:xfrm>
            <a:off x="8153400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888AD-1CBF-40B9-9146-4D929B9CC5A8}"/>
              </a:ext>
            </a:extLst>
          </p:cNvPr>
          <p:cNvSpPr/>
          <p:nvPr/>
        </p:nvSpPr>
        <p:spPr>
          <a:xfrm>
            <a:off x="9969278" y="28437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4BDF7-34FA-44BB-8E7A-86B74A168586}"/>
              </a:ext>
            </a:extLst>
          </p:cNvPr>
          <p:cNvSpPr/>
          <p:nvPr/>
        </p:nvSpPr>
        <p:spPr>
          <a:xfrm>
            <a:off x="10121678" y="29961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32831-8A02-4EA8-8D59-FCA4D9D3F94F}"/>
              </a:ext>
            </a:extLst>
          </p:cNvPr>
          <p:cNvSpPr/>
          <p:nvPr/>
        </p:nvSpPr>
        <p:spPr>
          <a:xfrm>
            <a:off x="9457214" y="363016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030176-DBD0-4B61-BC91-3E7F36E54CB8}"/>
              </a:ext>
            </a:extLst>
          </p:cNvPr>
          <p:cNvSpPr/>
          <p:nvPr/>
        </p:nvSpPr>
        <p:spPr>
          <a:xfrm>
            <a:off x="8911983" y="4231981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C5DBB-94BF-4954-B615-C05519A9CBA5}"/>
              </a:ext>
            </a:extLst>
          </p:cNvPr>
          <p:cNvSpPr/>
          <p:nvPr/>
        </p:nvSpPr>
        <p:spPr>
          <a:xfrm>
            <a:off x="9844671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995C55-9099-4CCE-B73C-2A934322F27C}"/>
              </a:ext>
            </a:extLst>
          </p:cNvPr>
          <p:cNvSpPr/>
          <p:nvPr/>
        </p:nvSpPr>
        <p:spPr>
          <a:xfrm>
            <a:off x="8799024" y="2679735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8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626-B65B-455E-A96F-E73E36C3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Model for Ratings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Idea</a:t>
                </a:r>
                <a:r>
                  <a:rPr lang="en-US" dirty="0"/>
                  <a:t>:  Ratings for movies dependent on small number of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factors</a:t>
                </a:r>
              </a:p>
              <a:p>
                <a:pPr lvl="1"/>
                <a:r>
                  <a:rPr lang="en-US" dirty="0"/>
                  <a:t>E.g. Action, famous actors</a:t>
                </a:r>
                <a:r>
                  <a:rPr lang="en-US"/>
                  <a:t>, genre, …</a:t>
                </a:r>
                <a:endParaRPr lang="en-US" dirty="0"/>
              </a:p>
              <a:p>
                <a:r>
                  <a:rPr lang="en-US" dirty="0"/>
                  <a:t>Mathematically model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Rating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number of latent factors.  Typically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𝑢𝑠𝑒𝑟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𝑚𝑜𝑣𝑖𝑒𝑠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Preference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Component of 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F922-3199-4958-AB93-4E768F75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FB63-0CF7-48F7-94DE-0D5255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7992-1625-485C-8A10-517FAE4A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are still under construction.  </a:t>
            </a:r>
          </a:p>
          <a:p>
            <a:r>
              <a:rPr lang="en-US" dirty="0"/>
              <a:t>More will be added on low rank approximations and embedding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CF5B-5776-47A7-8162-0885976C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1442" y="188974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sample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 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Samples do not have a label</a:t>
                </a:r>
              </a:p>
              <a:p>
                <a:pPr lvl="1"/>
                <a:r>
                  <a:rPr lang="en-US" dirty="0"/>
                  <a:t>Or we choose to ignore the label for now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</a:t>
                </a:r>
              </a:p>
              <a:p>
                <a:r>
                  <a:rPr lang="en-US" dirty="0"/>
                  <a:t>How do we reduce the dimension?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9F1951-B29E-4365-8F69-1247ED5D4D66}"/>
              </a:ext>
            </a:extLst>
          </p:cNvPr>
          <p:cNvGrpSpPr/>
          <p:nvPr/>
        </p:nvGrpSpPr>
        <p:grpSpPr>
          <a:xfrm>
            <a:off x="6890668" y="1653490"/>
            <a:ext cx="2999290" cy="2798194"/>
            <a:chOff x="6890668" y="1653490"/>
            <a:chExt cx="2999290" cy="2798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CC9A69-483E-4189-9418-188DA85C15A5}"/>
                </a:ext>
              </a:extLst>
            </p:cNvPr>
            <p:cNvSpPr/>
            <p:nvPr/>
          </p:nvSpPr>
          <p:spPr>
            <a:xfrm>
              <a:off x="8373979" y="2298032"/>
              <a:ext cx="1515979" cy="2153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/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/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features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537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E7CBCC-C54C-46B7-AD5C-E257009A30C8}"/>
                </a:ext>
              </a:extLst>
            </p:cNvPr>
            <p:cNvCxnSpPr/>
            <p:nvPr/>
          </p:nvCxnSpPr>
          <p:spPr>
            <a:xfrm>
              <a:off x="8373979" y="2085569"/>
              <a:ext cx="1515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46F88-E841-4439-9573-67FB0CBE4C82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79" y="2298032"/>
              <a:ext cx="0" cy="21536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/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/>
                    <a:t> samples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66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51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projection vector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PCA reduces dimensionality by “projecting” data to a lower dim subspace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Projection</a:t>
                </a:r>
                <a:r>
                  <a:rPr lang="es-E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Given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the projection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coefficient of the projection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closest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vectors on the line spanned by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projection vecto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545" t="-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124B30-AB8B-4E48-ACCE-CA3012837AC3}"/>
              </a:ext>
            </a:extLst>
          </p:cNvPr>
          <p:cNvGrpSpPr/>
          <p:nvPr/>
        </p:nvGrpSpPr>
        <p:grpSpPr>
          <a:xfrm>
            <a:off x="8641080" y="3101258"/>
            <a:ext cx="2590101" cy="1810877"/>
            <a:chOff x="8641080" y="3101258"/>
            <a:chExt cx="2590101" cy="18108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4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5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t="-63333" r="-6557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46261</TotalTime>
  <Words>3766</Words>
  <Application>Microsoft Macintosh PowerPoint</Application>
  <PresentationFormat>Widescreen</PresentationFormat>
  <Paragraphs>659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Cambria Math</vt:lpstr>
      <vt:lpstr>Times New Roman</vt:lpstr>
      <vt:lpstr>Wingdings</vt:lpstr>
      <vt:lpstr>Retrospect</vt:lpstr>
      <vt:lpstr>Unit 11  Principal Component Analysis</vt:lpstr>
      <vt:lpstr>Learning Objectives </vt:lpstr>
      <vt:lpstr>Outline</vt:lpstr>
      <vt:lpstr>High-Dimensional Data</vt:lpstr>
      <vt:lpstr>Problems with High-Dimensions</vt:lpstr>
      <vt:lpstr>Dimensionality Reduction</vt:lpstr>
      <vt:lpstr>Outline</vt:lpstr>
      <vt:lpstr>Data Definitions</vt:lpstr>
      <vt:lpstr>Projections</vt:lpstr>
      <vt:lpstr>Maximal Directional Variance</vt:lpstr>
      <vt:lpstr>Sample Covariance Matrix</vt:lpstr>
      <vt:lpstr>Sample Covariance and Directional Variance</vt:lpstr>
      <vt:lpstr>Maximizing Directional Variance</vt:lpstr>
      <vt:lpstr>Visualizing Principal Components</vt:lpstr>
      <vt:lpstr>Proof PCs = Eigenvectors of Q</vt:lpstr>
      <vt:lpstr>In-Class Exercise</vt:lpstr>
      <vt:lpstr>Outline</vt:lpstr>
      <vt:lpstr>Low-Dimensional Representations</vt:lpstr>
      <vt:lpstr>Orthonormal Sets and Bases</vt:lpstr>
      <vt:lpstr>Coefficients in an Orthonormal Basis</vt:lpstr>
      <vt:lpstr>Approximating the Data Matrix</vt:lpstr>
      <vt:lpstr>Geometry of Approximations</vt:lpstr>
      <vt:lpstr>Visualizing the Representation</vt:lpstr>
      <vt:lpstr>Example Calculation</vt:lpstr>
      <vt:lpstr>Example Calculation Continued</vt:lpstr>
      <vt:lpstr>Average Approximation Error</vt:lpstr>
      <vt:lpstr>Proportion of Variance (PoV)</vt:lpstr>
      <vt:lpstr>Latent Representations</vt:lpstr>
      <vt:lpstr>Example:  USArrests</vt:lpstr>
      <vt:lpstr>In-Class Exercise</vt:lpstr>
      <vt:lpstr>Outline</vt:lpstr>
      <vt:lpstr>Singular Value Decomposition</vt:lpstr>
      <vt:lpstr>Singular Value Decomposition Defined</vt:lpstr>
      <vt:lpstr>Economy vs. Full SVD</vt:lpstr>
      <vt:lpstr>SVD Visualized</vt:lpstr>
      <vt:lpstr>Example</vt:lpstr>
      <vt:lpstr>Geometric Interpretation</vt:lpstr>
      <vt:lpstr>Geometric Interpretation</vt:lpstr>
      <vt:lpstr>Example Problem</vt:lpstr>
      <vt:lpstr>Computing the SVD in Python</vt:lpstr>
      <vt:lpstr>Computing the PCA via SVD</vt:lpstr>
      <vt:lpstr>In-Class Exercise</vt:lpstr>
      <vt:lpstr>Outline</vt:lpstr>
      <vt:lpstr>Example: Face Recognition</vt:lpstr>
      <vt:lpstr>Loading the Data</vt:lpstr>
      <vt:lpstr>Plotting the Data</vt:lpstr>
      <vt:lpstr>Computing the PCA</vt:lpstr>
      <vt:lpstr>Finding the PoV</vt:lpstr>
      <vt:lpstr>Plotting Approximations</vt:lpstr>
      <vt:lpstr>Plotting the Approximations</vt:lpstr>
      <vt:lpstr>Plotting the PCs</vt:lpstr>
      <vt:lpstr>State-of-the-Art:  Auto-Encoders</vt:lpstr>
      <vt:lpstr>Deep Auto-Encoders</vt:lpstr>
      <vt:lpstr>Outline</vt:lpstr>
      <vt:lpstr>Classification Using PCs</vt:lpstr>
      <vt:lpstr>Why This Would Work?</vt:lpstr>
      <vt:lpstr>Training and Testing</vt:lpstr>
      <vt:lpstr>Cross-Validation </vt:lpstr>
      <vt:lpstr>Example:  SVM classification with PCAs</vt:lpstr>
      <vt:lpstr>Example:  Parameter Search</vt:lpstr>
      <vt:lpstr>Examples</vt:lpstr>
      <vt:lpstr>Outline</vt:lpstr>
      <vt:lpstr>Low-Rank Approximations</vt:lpstr>
      <vt:lpstr>Low-Rank Approximation Visualized</vt:lpstr>
      <vt:lpstr>Recommender Systems</vt:lpstr>
      <vt:lpstr>Ratings Matrix</vt:lpstr>
      <vt:lpstr>Latent Factor Model for Ratings</vt:lpstr>
      <vt:lpstr>More to be added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736</cp:revision>
  <cp:lastPrinted>2017-11-14T20:56:37Z</cp:lastPrinted>
  <dcterms:created xsi:type="dcterms:W3CDTF">2015-03-22T11:15:32Z</dcterms:created>
  <dcterms:modified xsi:type="dcterms:W3CDTF">2021-03-26T15:43:11Z</dcterms:modified>
</cp:coreProperties>
</file>